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236075" cy="69500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81" autoAdjust="0"/>
    <p:restoredTop sz="94660"/>
  </p:normalViewPr>
  <p:slideViewPr>
    <p:cSldViewPr>
      <p:cViewPr>
        <p:scale>
          <a:sx n="100" d="100"/>
          <a:sy n="100" d="100"/>
        </p:scale>
        <p:origin x="692" y="-14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g object 18"/>
          <p:cNvSpPr/>
          <p:nvPr/>
        </p:nvSpPr>
        <p:spPr>
          <a:xfrm>
            <a:off x="1385697" y="766191"/>
            <a:ext cx="6644640" cy="41910"/>
          </a:xfrm>
          <a:custGeom>
            <a:avLst/>
            <a:gdLst/>
            <a:ahLst/>
            <a:cxnLst/>
            <a:rect l="l" t="t" r="r" b="b"/>
            <a:pathLst>
              <a:path w="6644640" h="41909">
                <a:moveTo>
                  <a:pt x="6644640" y="0"/>
                </a:moveTo>
                <a:lnTo>
                  <a:pt x="0" y="0"/>
                </a:lnTo>
                <a:lnTo>
                  <a:pt x="0" y="41910"/>
                </a:lnTo>
                <a:lnTo>
                  <a:pt x="6644640" y="41910"/>
                </a:lnTo>
                <a:lnTo>
                  <a:pt x="66446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85697" y="766191"/>
            <a:ext cx="6644640" cy="41910"/>
          </a:xfrm>
          <a:custGeom>
            <a:avLst/>
            <a:gdLst/>
            <a:ahLst/>
            <a:cxnLst/>
            <a:rect l="l" t="t" r="r" b="b"/>
            <a:pathLst>
              <a:path w="6644640" h="41909">
                <a:moveTo>
                  <a:pt x="0" y="41910"/>
                </a:moveTo>
                <a:lnTo>
                  <a:pt x="6644640" y="41910"/>
                </a:lnTo>
                <a:lnTo>
                  <a:pt x="664464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FF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385697" y="821817"/>
            <a:ext cx="6644640" cy="41910"/>
          </a:xfrm>
          <a:custGeom>
            <a:avLst/>
            <a:gdLst/>
            <a:ahLst/>
            <a:cxnLst/>
            <a:rect l="l" t="t" r="r" b="b"/>
            <a:pathLst>
              <a:path w="6644640" h="41909">
                <a:moveTo>
                  <a:pt x="6644640" y="0"/>
                </a:moveTo>
                <a:lnTo>
                  <a:pt x="0" y="0"/>
                </a:lnTo>
                <a:lnTo>
                  <a:pt x="0" y="41910"/>
                </a:lnTo>
                <a:lnTo>
                  <a:pt x="6644640" y="41910"/>
                </a:lnTo>
                <a:lnTo>
                  <a:pt x="66446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385697" y="821817"/>
            <a:ext cx="6644640" cy="41910"/>
          </a:xfrm>
          <a:custGeom>
            <a:avLst/>
            <a:gdLst/>
            <a:ahLst/>
            <a:cxnLst/>
            <a:rect l="l" t="t" r="r" b="b"/>
            <a:pathLst>
              <a:path w="6644640" h="41909">
                <a:moveTo>
                  <a:pt x="0" y="41910"/>
                </a:moveTo>
                <a:lnTo>
                  <a:pt x="6644640" y="41910"/>
                </a:lnTo>
                <a:lnTo>
                  <a:pt x="664464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FF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6079" y="178307"/>
            <a:ext cx="6028055" cy="452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74C94588-F33B-A7AC-3DFA-CC198B7BEE3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26" y="174673"/>
            <a:ext cx="10128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D4B047-0552-350C-A395-59423B2A043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01461" y="174673"/>
            <a:ext cx="1005840" cy="10239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jpeg"/><Relationship Id="rId10" Type="http://schemas.openxmlformats.org/officeDocument/2006/relationships/image" Target="../media/image11.jp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1D5A19ED-97BA-FCC4-75EC-148CB83727F7}"/>
              </a:ext>
            </a:extLst>
          </p:cNvPr>
          <p:cNvGrpSpPr/>
          <p:nvPr/>
        </p:nvGrpSpPr>
        <p:grpSpPr>
          <a:xfrm>
            <a:off x="6260831" y="4121750"/>
            <a:ext cx="978169" cy="1669450"/>
            <a:chOff x="4894261" y="4198919"/>
            <a:chExt cx="978169" cy="1669450"/>
          </a:xfrm>
        </p:grpSpPr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49904" y="4198919"/>
              <a:ext cx="922526" cy="922482"/>
            </a:xfrm>
            <a:prstGeom prst="rect">
              <a:avLst/>
            </a:prstGeom>
          </p:spPr>
        </p:pic>
        <p:sp>
          <p:nvSpPr>
            <p:cNvPr id="39" name="object 39"/>
            <p:cNvSpPr txBox="1"/>
            <p:nvPr/>
          </p:nvSpPr>
          <p:spPr>
            <a:xfrm>
              <a:off x="4894261" y="5440047"/>
              <a:ext cx="978169" cy="4283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sz="900" b="1" spc="-25" dirty="0">
                  <a:latin typeface="Arial"/>
                  <a:cs typeface="Arial"/>
                </a:rPr>
                <a:t>IG</a:t>
              </a:r>
              <a:endParaRPr sz="900" b="1" dirty="0">
                <a:latin typeface="Arial"/>
                <a:cs typeface="Arial"/>
              </a:endParaRPr>
            </a:p>
            <a:p>
              <a:pPr marL="12700" marR="5080" algn="ctr">
                <a:lnSpc>
                  <a:spcPct val="100000"/>
                </a:lnSpc>
              </a:pPr>
              <a:r>
                <a:rPr lang="en-US" sz="900" b="1" spc="-10" dirty="0">
                  <a:latin typeface="Arial"/>
                  <a:cs typeface="Arial"/>
                </a:rPr>
                <a:t>a</a:t>
              </a:r>
              <a:r>
                <a:rPr sz="900" b="1" spc="-10" dirty="0">
                  <a:latin typeface="Arial"/>
                  <a:cs typeface="Arial"/>
                </a:rPr>
                <a:t>llegations </a:t>
              </a:r>
              <a:r>
                <a:rPr sz="900" b="1" dirty="0">
                  <a:latin typeface="Arial"/>
                  <a:cs typeface="Arial"/>
                </a:rPr>
                <a:t>or</a:t>
              </a:r>
              <a:r>
                <a:rPr sz="900" b="1" spc="-10" dirty="0">
                  <a:latin typeface="Arial"/>
                  <a:cs typeface="Arial"/>
                </a:rPr>
                <a:t> </a:t>
              </a:r>
              <a:r>
                <a:rPr lang="en-US" sz="900" b="1" spc="-10" dirty="0">
                  <a:latin typeface="Arial"/>
                  <a:cs typeface="Arial"/>
                </a:rPr>
                <a:t>i</a:t>
              </a:r>
              <a:r>
                <a:rPr sz="900" b="1" spc="-10" dirty="0">
                  <a:latin typeface="Arial"/>
                  <a:cs typeface="Arial"/>
                </a:rPr>
                <a:t>ssues </a:t>
              </a:r>
              <a:r>
                <a:rPr lang="en-US" sz="900" b="1" spc="-10" dirty="0">
                  <a:latin typeface="Arial"/>
                  <a:cs typeface="Arial"/>
                </a:rPr>
                <a:t>addressed</a:t>
              </a:r>
              <a:endParaRPr sz="900" b="1" dirty="0">
                <a:latin typeface="Arial"/>
                <a:cs typeface="Arial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EF46CBB-06FE-436D-368F-6F780968F76D}"/>
              </a:ext>
            </a:extLst>
          </p:cNvPr>
          <p:cNvGrpSpPr/>
          <p:nvPr/>
        </p:nvGrpSpPr>
        <p:grpSpPr>
          <a:xfrm>
            <a:off x="5410200" y="1643379"/>
            <a:ext cx="2232370" cy="1572490"/>
            <a:chOff x="5725939" y="1643379"/>
            <a:chExt cx="2232370" cy="157249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5939" y="2305811"/>
              <a:ext cx="997458" cy="910058"/>
            </a:xfrm>
            <a:prstGeom prst="rect">
              <a:avLst/>
            </a:prstGeom>
          </p:spPr>
        </p:pic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4062FB68-8F27-64C6-E0A3-FFD379CC3C22}"/>
                </a:ext>
              </a:extLst>
            </p:cNvPr>
            <p:cNvGrpSpPr/>
            <p:nvPr/>
          </p:nvGrpSpPr>
          <p:grpSpPr>
            <a:xfrm rot="10451595">
              <a:off x="6645995" y="1978126"/>
              <a:ext cx="893383" cy="654426"/>
              <a:chOff x="4908146" y="1097677"/>
              <a:chExt cx="893383" cy="654426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C09E6D07-C4FD-B14C-C85A-F2D0296BB789}"/>
                  </a:ext>
                </a:extLst>
              </p:cNvPr>
              <p:cNvGrpSpPr/>
              <p:nvPr/>
            </p:nvGrpSpPr>
            <p:grpSpPr>
              <a:xfrm>
                <a:off x="4908146" y="1097677"/>
                <a:ext cx="893383" cy="654426"/>
                <a:chOff x="4952612" y="1640337"/>
                <a:chExt cx="996950" cy="654426"/>
              </a:xfrm>
            </p:grpSpPr>
            <p:sp>
              <p:nvSpPr>
                <p:cNvPr id="49" name="object 49"/>
                <p:cNvSpPr/>
                <p:nvPr/>
              </p:nvSpPr>
              <p:spPr>
                <a:xfrm>
                  <a:off x="4952612" y="1640337"/>
                  <a:ext cx="996950" cy="471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6950" h="471805">
                      <a:moveTo>
                        <a:pt x="615041" y="0"/>
                      </a:moveTo>
                      <a:lnTo>
                        <a:pt x="576728" y="3216"/>
                      </a:lnTo>
                      <a:lnTo>
                        <a:pt x="543107" y="15458"/>
                      </a:lnTo>
                      <a:lnTo>
                        <a:pt x="518546" y="35808"/>
                      </a:lnTo>
                      <a:lnTo>
                        <a:pt x="511954" y="31954"/>
                      </a:lnTo>
                      <a:lnTo>
                        <a:pt x="504957" y="28410"/>
                      </a:lnTo>
                      <a:lnTo>
                        <a:pt x="497580" y="25199"/>
                      </a:lnTo>
                      <a:lnTo>
                        <a:pt x="489844" y="22346"/>
                      </a:lnTo>
                      <a:lnTo>
                        <a:pt x="442970" y="13356"/>
                      </a:lnTo>
                      <a:lnTo>
                        <a:pt x="396023" y="16535"/>
                      </a:lnTo>
                      <a:lnTo>
                        <a:pt x="354363" y="30811"/>
                      </a:lnTo>
                      <a:lnTo>
                        <a:pt x="323347" y="55112"/>
                      </a:lnTo>
                      <a:lnTo>
                        <a:pt x="299910" y="47910"/>
                      </a:lnTo>
                      <a:lnTo>
                        <a:pt x="275103" y="43316"/>
                      </a:lnTo>
                      <a:lnTo>
                        <a:pt x="249463" y="41413"/>
                      </a:lnTo>
                      <a:lnTo>
                        <a:pt x="223525" y="42285"/>
                      </a:lnTo>
                      <a:lnTo>
                        <a:pt x="165040" y="55371"/>
                      </a:lnTo>
                      <a:lnTo>
                        <a:pt x="120449" y="80972"/>
                      </a:lnTo>
                      <a:lnTo>
                        <a:pt x="94027" y="115454"/>
                      </a:lnTo>
                      <a:lnTo>
                        <a:pt x="90048" y="155188"/>
                      </a:lnTo>
                      <a:lnTo>
                        <a:pt x="89159" y="156712"/>
                      </a:lnTo>
                      <a:lnTo>
                        <a:pt x="45202" y="166729"/>
                      </a:lnTo>
                      <a:lnTo>
                        <a:pt x="12959" y="188462"/>
                      </a:lnTo>
                      <a:lnTo>
                        <a:pt x="0" y="212869"/>
                      </a:lnTo>
                      <a:lnTo>
                        <a:pt x="2434" y="237706"/>
                      </a:lnTo>
                      <a:lnTo>
                        <a:pt x="19085" y="260113"/>
                      </a:lnTo>
                      <a:lnTo>
                        <a:pt x="48773" y="277235"/>
                      </a:lnTo>
                      <a:lnTo>
                        <a:pt x="35627" y="288561"/>
                      </a:lnTo>
                      <a:lnTo>
                        <a:pt x="26660" y="301269"/>
                      </a:lnTo>
                      <a:lnTo>
                        <a:pt x="22145" y="314882"/>
                      </a:lnTo>
                      <a:lnTo>
                        <a:pt x="22357" y="328924"/>
                      </a:lnTo>
                      <a:lnTo>
                        <a:pt x="34782" y="353365"/>
                      </a:lnTo>
                      <a:lnTo>
                        <a:pt x="59934" y="372151"/>
                      </a:lnTo>
                      <a:lnTo>
                        <a:pt x="94206" y="383484"/>
                      </a:lnTo>
                      <a:lnTo>
                        <a:pt x="133990" y="385566"/>
                      </a:lnTo>
                      <a:lnTo>
                        <a:pt x="135895" y="387725"/>
                      </a:lnTo>
                      <a:lnTo>
                        <a:pt x="172746" y="415886"/>
                      </a:lnTo>
                      <a:lnTo>
                        <a:pt x="219654" y="434556"/>
                      </a:lnTo>
                      <a:lnTo>
                        <a:pt x="272598" y="443082"/>
                      </a:lnTo>
                      <a:lnTo>
                        <a:pt x="327554" y="440813"/>
                      </a:lnTo>
                      <a:lnTo>
                        <a:pt x="380497" y="427095"/>
                      </a:lnTo>
                      <a:lnTo>
                        <a:pt x="397301" y="440584"/>
                      </a:lnTo>
                      <a:lnTo>
                        <a:pt x="417296" y="451955"/>
                      </a:lnTo>
                      <a:lnTo>
                        <a:pt x="440005" y="460992"/>
                      </a:lnTo>
                      <a:lnTo>
                        <a:pt x="464952" y="467481"/>
                      </a:lnTo>
                      <a:lnTo>
                        <a:pt x="514423" y="471747"/>
                      </a:lnTo>
                      <a:lnTo>
                        <a:pt x="561796" y="466070"/>
                      </a:lnTo>
                      <a:lnTo>
                        <a:pt x="603877" y="451543"/>
                      </a:lnTo>
                      <a:lnTo>
                        <a:pt x="637473" y="429255"/>
                      </a:lnTo>
                      <a:lnTo>
                        <a:pt x="659389" y="400298"/>
                      </a:lnTo>
                      <a:lnTo>
                        <a:pt x="675586" y="405860"/>
                      </a:lnTo>
                      <a:lnTo>
                        <a:pt x="692759" y="409934"/>
                      </a:lnTo>
                      <a:lnTo>
                        <a:pt x="710646" y="412460"/>
                      </a:lnTo>
                      <a:lnTo>
                        <a:pt x="728985" y="413379"/>
                      </a:lnTo>
                      <a:lnTo>
                        <a:pt x="781077" y="406886"/>
                      </a:lnTo>
                      <a:lnTo>
                        <a:pt x="823775" y="388677"/>
                      </a:lnTo>
                      <a:lnTo>
                        <a:pt x="852733" y="361515"/>
                      </a:lnTo>
                      <a:lnTo>
                        <a:pt x="863605" y="328162"/>
                      </a:lnTo>
                      <a:lnTo>
                        <a:pt x="883286" y="325477"/>
                      </a:lnTo>
                      <a:lnTo>
                        <a:pt x="920077" y="315535"/>
                      </a:lnTo>
                      <a:lnTo>
                        <a:pt x="977588" y="278175"/>
                      </a:lnTo>
                      <a:lnTo>
                        <a:pt x="996606" y="241548"/>
                      </a:lnTo>
                      <a:lnTo>
                        <a:pt x="992907" y="203015"/>
                      </a:lnTo>
                      <a:lnTo>
                        <a:pt x="965586" y="167126"/>
                      </a:lnTo>
                      <a:lnTo>
                        <a:pt x="967872" y="163697"/>
                      </a:lnTo>
                      <a:lnTo>
                        <a:pt x="969650" y="160268"/>
                      </a:lnTo>
                      <a:lnTo>
                        <a:pt x="971174" y="156712"/>
                      </a:lnTo>
                      <a:lnTo>
                        <a:pt x="974449" y="125255"/>
                      </a:lnTo>
                      <a:lnTo>
                        <a:pt x="959268" y="96418"/>
                      </a:lnTo>
                      <a:lnTo>
                        <a:pt x="928419" y="73344"/>
                      </a:lnTo>
                      <a:lnTo>
                        <a:pt x="884687" y="59176"/>
                      </a:lnTo>
                      <a:lnTo>
                        <a:pt x="879649" y="47194"/>
                      </a:lnTo>
                      <a:lnTo>
                        <a:pt x="846841" y="17012"/>
                      </a:lnTo>
                      <a:lnTo>
                        <a:pt x="807850" y="3230"/>
                      </a:lnTo>
                      <a:lnTo>
                        <a:pt x="765133" y="200"/>
                      </a:lnTo>
                      <a:lnTo>
                        <a:pt x="723773" y="7671"/>
                      </a:lnTo>
                      <a:lnTo>
                        <a:pt x="688853" y="25394"/>
                      </a:lnTo>
                      <a:lnTo>
                        <a:pt x="681339" y="19780"/>
                      </a:lnTo>
                      <a:lnTo>
                        <a:pt x="672931" y="14773"/>
                      </a:lnTo>
                      <a:lnTo>
                        <a:pt x="663690" y="10410"/>
                      </a:lnTo>
                      <a:lnTo>
                        <a:pt x="653674" y="6725"/>
                      </a:lnTo>
                      <a:lnTo>
                        <a:pt x="61504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50" name="object 50"/>
                <p:cNvSpPr/>
                <p:nvPr/>
              </p:nvSpPr>
              <p:spPr>
                <a:xfrm>
                  <a:off x="4952612" y="1640337"/>
                  <a:ext cx="996950" cy="471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6950" h="471805">
                      <a:moveTo>
                        <a:pt x="90048" y="155188"/>
                      </a:moveTo>
                      <a:lnTo>
                        <a:pt x="94027" y="115454"/>
                      </a:lnTo>
                      <a:lnTo>
                        <a:pt x="120449" y="80972"/>
                      </a:lnTo>
                      <a:lnTo>
                        <a:pt x="165040" y="55371"/>
                      </a:lnTo>
                      <a:lnTo>
                        <a:pt x="223525" y="42285"/>
                      </a:lnTo>
                      <a:lnTo>
                        <a:pt x="249463" y="41413"/>
                      </a:lnTo>
                      <a:lnTo>
                        <a:pt x="275103" y="43316"/>
                      </a:lnTo>
                      <a:lnTo>
                        <a:pt x="299910" y="47910"/>
                      </a:lnTo>
                      <a:lnTo>
                        <a:pt x="323347" y="55112"/>
                      </a:lnTo>
                      <a:lnTo>
                        <a:pt x="354363" y="30811"/>
                      </a:lnTo>
                      <a:lnTo>
                        <a:pt x="396023" y="16535"/>
                      </a:lnTo>
                      <a:lnTo>
                        <a:pt x="442970" y="13356"/>
                      </a:lnTo>
                      <a:lnTo>
                        <a:pt x="489844" y="22346"/>
                      </a:lnTo>
                      <a:lnTo>
                        <a:pt x="497580" y="25199"/>
                      </a:lnTo>
                      <a:lnTo>
                        <a:pt x="504957" y="28410"/>
                      </a:lnTo>
                      <a:lnTo>
                        <a:pt x="511954" y="31954"/>
                      </a:lnTo>
                      <a:lnTo>
                        <a:pt x="518546" y="35808"/>
                      </a:lnTo>
                      <a:lnTo>
                        <a:pt x="543107" y="15458"/>
                      </a:lnTo>
                      <a:lnTo>
                        <a:pt x="576728" y="3216"/>
                      </a:lnTo>
                      <a:lnTo>
                        <a:pt x="615041" y="0"/>
                      </a:lnTo>
                      <a:lnTo>
                        <a:pt x="653674" y="6725"/>
                      </a:lnTo>
                      <a:lnTo>
                        <a:pt x="663690" y="10410"/>
                      </a:lnTo>
                      <a:lnTo>
                        <a:pt x="672931" y="14773"/>
                      </a:lnTo>
                      <a:lnTo>
                        <a:pt x="681339" y="19780"/>
                      </a:lnTo>
                      <a:lnTo>
                        <a:pt x="688853" y="25394"/>
                      </a:lnTo>
                      <a:lnTo>
                        <a:pt x="723773" y="7671"/>
                      </a:lnTo>
                      <a:lnTo>
                        <a:pt x="765133" y="200"/>
                      </a:lnTo>
                      <a:lnTo>
                        <a:pt x="807850" y="3230"/>
                      </a:lnTo>
                      <a:lnTo>
                        <a:pt x="846841" y="17012"/>
                      </a:lnTo>
                      <a:lnTo>
                        <a:pt x="860524" y="25850"/>
                      </a:lnTo>
                      <a:lnTo>
                        <a:pt x="871527" y="35998"/>
                      </a:lnTo>
                      <a:lnTo>
                        <a:pt x="879649" y="47194"/>
                      </a:lnTo>
                      <a:lnTo>
                        <a:pt x="884687" y="59176"/>
                      </a:lnTo>
                      <a:lnTo>
                        <a:pt x="928419" y="73344"/>
                      </a:lnTo>
                      <a:lnTo>
                        <a:pt x="959268" y="96418"/>
                      </a:lnTo>
                      <a:lnTo>
                        <a:pt x="974449" y="125255"/>
                      </a:lnTo>
                      <a:lnTo>
                        <a:pt x="971174" y="156712"/>
                      </a:lnTo>
                      <a:lnTo>
                        <a:pt x="969650" y="160268"/>
                      </a:lnTo>
                      <a:lnTo>
                        <a:pt x="967872" y="163697"/>
                      </a:lnTo>
                      <a:lnTo>
                        <a:pt x="965586" y="167126"/>
                      </a:lnTo>
                      <a:lnTo>
                        <a:pt x="992907" y="203015"/>
                      </a:lnTo>
                      <a:lnTo>
                        <a:pt x="996606" y="241548"/>
                      </a:lnTo>
                      <a:lnTo>
                        <a:pt x="977588" y="278175"/>
                      </a:lnTo>
                      <a:lnTo>
                        <a:pt x="936757" y="308350"/>
                      </a:lnTo>
                      <a:lnTo>
                        <a:pt x="883286" y="325477"/>
                      </a:lnTo>
                      <a:lnTo>
                        <a:pt x="863605" y="328162"/>
                      </a:lnTo>
                      <a:lnTo>
                        <a:pt x="852733" y="361515"/>
                      </a:lnTo>
                      <a:lnTo>
                        <a:pt x="823775" y="388677"/>
                      </a:lnTo>
                      <a:lnTo>
                        <a:pt x="781077" y="406886"/>
                      </a:lnTo>
                      <a:lnTo>
                        <a:pt x="728985" y="413379"/>
                      </a:lnTo>
                      <a:lnTo>
                        <a:pt x="710646" y="412460"/>
                      </a:lnTo>
                      <a:lnTo>
                        <a:pt x="692759" y="409934"/>
                      </a:lnTo>
                      <a:lnTo>
                        <a:pt x="675586" y="405860"/>
                      </a:lnTo>
                      <a:lnTo>
                        <a:pt x="659389" y="400298"/>
                      </a:lnTo>
                      <a:lnTo>
                        <a:pt x="637473" y="429255"/>
                      </a:lnTo>
                      <a:lnTo>
                        <a:pt x="603877" y="451543"/>
                      </a:lnTo>
                      <a:lnTo>
                        <a:pt x="561796" y="466070"/>
                      </a:lnTo>
                      <a:lnTo>
                        <a:pt x="514423" y="471747"/>
                      </a:lnTo>
                      <a:lnTo>
                        <a:pt x="464952" y="467481"/>
                      </a:lnTo>
                      <a:lnTo>
                        <a:pt x="440005" y="460992"/>
                      </a:lnTo>
                      <a:lnTo>
                        <a:pt x="417296" y="451955"/>
                      </a:lnTo>
                      <a:lnTo>
                        <a:pt x="397301" y="440584"/>
                      </a:lnTo>
                      <a:lnTo>
                        <a:pt x="380497" y="427095"/>
                      </a:lnTo>
                      <a:lnTo>
                        <a:pt x="327554" y="440813"/>
                      </a:lnTo>
                      <a:lnTo>
                        <a:pt x="272598" y="443082"/>
                      </a:lnTo>
                      <a:lnTo>
                        <a:pt x="219654" y="434556"/>
                      </a:lnTo>
                      <a:lnTo>
                        <a:pt x="172746" y="415886"/>
                      </a:lnTo>
                      <a:lnTo>
                        <a:pt x="135895" y="387725"/>
                      </a:lnTo>
                      <a:lnTo>
                        <a:pt x="135260" y="386963"/>
                      </a:lnTo>
                      <a:lnTo>
                        <a:pt x="134625" y="386328"/>
                      </a:lnTo>
                      <a:lnTo>
                        <a:pt x="133990" y="385566"/>
                      </a:lnTo>
                      <a:lnTo>
                        <a:pt x="94206" y="383484"/>
                      </a:lnTo>
                      <a:lnTo>
                        <a:pt x="59934" y="372151"/>
                      </a:lnTo>
                      <a:lnTo>
                        <a:pt x="34782" y="353365"/>
                      </a:lnTo>
                      <a:lnTo>
                        <a:pt x="22357" y="328924"/>
                      </a:lnTo>
                      <a:lnTo>
                        <a:pt x="22145" y="314882"/>
                      </a:lnTo>
                      <a:lnTo>
                        <a:pt x="26660" y="301269"/>
                      </a:lnTo>
                      <a:lnTo>
                        <a:pt x="35627" y="288561"/>
                      </a:lnTo>
                      <a:lnTo>
                        <a:pt x="48773" y="277235"/>
                      </a:lnTo>
                      <a:lnTo>
                        <a:pt x="19085" y="260113"/>
                      </a:lnTo>
                      <a:lnTo>
                        <a:pt x="2434" y="237706"/>
                      </a:lnTo>
                      <a:lnTo>
                        <a:pt x="0" y="212869"/>
                      </a:lnTo>
                      <a:lnTo>
                        <a:pt x="12959" y="188462"/>
                      </a:lnTo>
                      <a:lnTo>
                        <a:pt x="27205" y="176303"/>
                      </a:lnTo>
                      <a:lnTo>
                        <a:pt x="45202" y="166729"/>
                      </a:lnTo>
                      <a:lnTo>
                        <a:pt x="66127" y="160083"/>
                      </a:lnTo>
                      <a:lnTo>
                        <a:pt x="89159" y="156712"/>
                      </a:lnTo>
                      <a:lnTo>
                        <a:pt x="90048" y="155188"/>
                      </a:lnTo>
                      <a:close/>
                    </a:path>
                  </a:pathLst>
                </a:custGeom>
                <a:ln w="12699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51" name="object 51"/>
                <p:cNvPicPr/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5610857" y="2103755"/>
                  <a:ext cx="159003" cy="191008"/>
                </a:xfrm>
                <a:prstGeom prst="rect">
                  <a:avLst/>
                </a:prstGeom>
              </p:spPr>
            </p:pic>
            <p:sp>
              <p:nvSpPr>
                <p:cNvPr id="52" name="object 52"/>
                <p:cNvSpPr/>
                <p:nvPr/>
              </p:nvSpPr>
              <p:spPr>
                <a:xfrm>
                  <a:off x="5002530" y="1664208"/>
                  <a:ext cx="915669" cy="401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670" h="401319">
                      <a:moveTo>
                        <a:pt x="58420" y="260222"/>
                      </a:moveTo>
                      <a:lnTo>
                        <a:pt x="43148" y="260302"/>
                      </a:lnTo>
                      <a:lnTo>
                        <a:pt x="28162" y="258857"/>
                      </a:lnTo>
                      <a:lnTo>
                        <a:pt x="13700" y="255936"/>
                      </a:lnTo>
                      <a:lnTo>
                        <a:pt x="0" y="251587"/>
                      </a:lnTo>
                    </a:path>
                    <a:path w="915670" h="401319">
                      <a:moveTo>
                        <a:pt x="110109" y="355472"/>
                      </a:moveTo>
                      <a:lnTo>
                        <a:pt x="103850" y="356949"/>
                      </a:lnTo>
                      <a:lnTo>
                        <a:pt x="97472" y="358139"/>
                      </a:lnTo>
                      <a:lnTo>
                        <a:pt x="90999" y="359044"/>
                      </a:lnTo>
                      <a:lnTo>
                        <a:pt x="84455" y="359663"/>
                      </a:lnTo>
                    </a:path>
                    <a:path w="915670" h="401319">
                      <a:moveTo>
                        <a:pt x="330581" y="401319"/>
                      </a:moveTo>
                      <a:lnTo>
                        <a:pt x="324358" y="395350"/>
                      </a:lnTo>
                      <a:lnTo>
                        <a:pt x="319150" y="389000"/>
                      </a:lnTo>
                      <a:lnTo>
                        <a:pt x="315087" y="382269"/>
                      </a:lnTo>
                    </a:path>
                    <a:path w="915670" h="401319">
                      <a:moveTo>
                        <a:pt x="615696" y="353949"/>
                      </a:moveTo>
                      <a:lnTo>
                        <a:pt x="614807" y="360933"/>
                      </a:lnTo>
                      <a:lnTo>
                        <a:pt x="612775" y="367918"/>
                      </a:lnTo>
                      <a:lnTo>
                        <a:pt x="609473" y="374776"/>
                      </a:lnTo>
                    </a:path>
                    <a:path w="915670" h="401319">
                      <a:moveTo>
                        <a:pt x="738124" y="225043"/>
                      </a:moveTo>
                      <a:lnTo>
                        <a:pt x="769407" y="238728"/>
                      </a:lnTo>
                      <a:lnTo>
                        <a:pt x="793130" y="257079"/>
                      </a:lnTo>
                      <a:lnTo>
                        <a:pt x="808114" y="278907"/>
                      </a:lnTo>
                      <a:lnTo>
                        <a:pt x="813181" y="303021"/>
                      </a:lnTo>
                    </a:path>
                    <a:path w="915670" h="401319">
                      <a:moveTo>
                        <a:pt x="915162" y="142112"/>
                      </a:moveTo>
                      <a:lnTo>
                        <a:pt x="908817" y="150338"/>
                      </a:lnTo>
                      <a:lnTo>
                        <a:pt x="901080" y="158003"/>
                      </a:lnTo>
                      <a:lnTo>
                        <a:pt x="892034" y="165026"/>
                      </a:lnTo>
                      <a:lnTo>
                        <a:pt x="881761" y="171322"/>
                      </a:lnTo>
                    </a:path>
                    <a:path w="915670" h="401319">
                      <a:moveTo>
                        <a:pt x="835025" y="33654"/>
                      </a:moveTo>
                      <a:lnTo>
                        <a:pt x="836295" y="38226"/>
                      </a:lnTo>
                      <a:lnTo>
                        <a:pt x="836803" y="42925"/>
                      </a:lnTo>
                      <a:lnTo>
                        <a:pt x="836676" y="47497"/>
                      </a:lnTo>
                    </a:path>
                    <a:path w="915670" h="401319">
                      <a:moveTo>
                        <a:pt x="621538" y="17652"/>
                      </a:moveTo>
                      <a:lnTo>
                        <a:pt x="625856" y="11302"/>
                      </a:lnTo>
                      <a:lnTo>
                        <a:pt x="631571" y="5333"/>
                      </a:lnTo>
                      <a:lnTo>
                        <a:pt x="638556" y="0"/>
                      </a:lnTo>
                    </a:path>
                    <a:path w="915670" h="401319">
                      <a:moveTo>
                        <a:pt x="461264" y="26034"/>
                      </a:moveTo>
                      <a:lnTo>
                        <a:pt x="463042" y="20700"/>
                      </a:lnTo>
                      <a:lnTo>
                        <a:pt x="465836" y="15620"/>
                      </a:lnTo>
                      <a:lnTo>
                        <a:pt x="469646" y="10794"/>
                      </a:lnTo>
                    </a:path>
                    <a:path w="915670" h="401319">
                      <a:moveTo>
                        <a:pt x="273304" y="31114"/>
                      </a:moveTo>
                      <a:lnTo>
                        <a:pt x="281328" y="34399"/>
                      </a:lnTo>
                      <a:lnTo>
                        <a:pt x="289020" y="37957"/>
                      </a:lnTo>
                      <a:lnTo>
                        <a:pt x="296378" y="41777"/>
                      </a:lnTo>
                      <a:lnTo>
                        <a:pt x="303403" y="45846"/>
                      </a:lnTo>
                    </a:path>
                    <a:path w="915670" h="401319">
                      <a:moveTo>
                        <a:pt x="45339" y="146812"/>
                      </a:moveTo>
                      <a:lnTo>
                        <a:pt x="43053" y="141858"/>
                      </a:lnTo>
                      <a:lnTo>
                        <a:pt x="41275" y="136651"/>
                      </a:lnTo>
                      <a:lnTo>
                        <a:pt x="40132" y="131317"/>
                      </a:lnTo>
                    </a:path>
                  </a:pathLst>
                </a:custGeom>
                <a:ln w="12700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54" name="object 54"/>
              <p:cNvSpPr txBox="1"/>
              <p:nvPr/>
            </p:nvSpPr>
            <p:spPr>
              <a:xfrm rot="10455519">
                <a:off x="5028898" y="1190381"/>
                <a:ext cx="654908" cy="25904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 indent="9525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800" dirty="0">
                    <a:latin typeface="Arial"/>
                    <a:cs typeface="Arial"/>
                  </a:rPr>
                  <a:t>Not</a:t>
                </a:r>
                <a:r>
                  <a:rPr lang="en-US" sz="800" dirty="0">
                    <a:latin typeface="Arial"/>
                    <a:cs typeface="Arial"/>
                  </a:rPr>
                  <a:t> local</a:t>
                </a:r>
                <a:r>
                  <a:rPr sz="800" spc="-15" dirty="0">
                    <a:latin typeface="Arial"/>
                    <a:cs typeface="Arial"/>
                  </a:rPr>
                  <a:t> </a:t>
                </a:r>
                <a:r>
                  <a:rPr sz="800" spc="-25" dirty="0">
                    <a:latin typeface="Arial"/>
                    <a:cs typeface="Arial"/>
                  </a:rPr>
                  <a:t>IG</a:t>
                </a:r>
                <a:r>
                  <a:rPr sz="800" spc="500" dirty="0">
                    <a:latin typeface="Arial"/>
                    <a:cs typeface="Arial"/>
                  </a:rPr>
                  <a:t> </a:t>
                </a:r>
                <a:r>
                  <a:rPr sz="800" spc="-10" dirty="0">
                    <a:latin typeface="Arial"/>
                    <a:cs typeface="Arial"/>
                  </a:rPr>
                  <a:t>appropriate</a:t>
                </a:r>
                <a:endParaRPr sz="8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5E8A741D-3A84-CA5C-9C37-9E497796F20A}"/>
                </a:ext>
              </a:extLst>
            </p:cNvPr>
            <p:cNvGrpSpPr/>
            <p:nvPr/>
          </p:nvGrpSpPr>
          <p:grpSpPr>
            <a:xfrm>
              <a:off x="5816394" y="1643379"/>
              <a:ext cx="1020296" cy="504278"/>
              <a:chOff x="5411301" y="1710705"/>
              <a:chExt cx="769232" cy="363584"/>
            </a:xfrm>
          </p:grpSpPr>
          <p:sp>
            <p:nvSpPr>
              <p:cNvPr id="73" name="object 13">
                <a:extLst>
                  <a:ext uri="{FF2B5EF4-FFF2-40B4-BE49-F238E27FC236}">
                    <a16:creationId xmlns:a16="http://schemas.microsoft.com/office/drawing/2014/main" id="{688B4223-5CA4-A73C-EE64-4E9D5A277EB6}"/>
                  </a:ext>
                </a:extLst>
              </p:cNvPr>
              <p:cNvSpPr txBox="1"/>
              <p:nvPr/>
            </p:nvSpPr>
            <p:spPr>
              <a:xfrm>
                <a:off x="5480564" y="1778060"/>
                <a:ext cx="565150" cy="231153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000" b="1" spc="-25" dirty="0">
                    <a:latin typeface="Arial"/>
                    <a:cs typeface="Arial"/>
                  </a:rPr>
                  <a:t>Issue or allegation?</a:t>
                </a:r>
                <a:endParaRPr sz="1000" b="1" dirty="0">
                  <a:latin typeface="Arial"/>
                  <a:cs typeface="Arial"/>
                </a:endParaRPr>
              </a:p>
            </p:txBody>
          </p:sp>
          <p:sp>
            <p:nvSpPr>
              <p:cNvPr id="74" name="Cloud 73">
                <a:extLst>
                  <a:ext uri="{FF2B5EF4-FFF2-40B4-BE49-F238E27FC236}">
                    <a16:creationId xmlns:a16="http://schemas.microsoft.com/office/drawing/2014/main" id="{5B3E5265-FB6A-DD13-8D42-E629310DDA5D}"/>
                  </a:ext>
                </a:extLst>
              </p:cNvPr>
              <p:cNvSpPr/>
              <p:nvPr/>
            </p:nvSpPr>
            <p:spPr>
              <a:xfrm>
                <a:off x="5411301" y="1710705"/>
                <a:ext cx="769232" cy="363584"/>
              </a:xfrm>
              <a:prstGeom prst="cloud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3DB71A46-8264-F70F-E259-28E9DA144684}"/>
                </a:ext>
              </a:extLst>
            </p:cNvPr>
            <p:cNvGrpSpPr/>
            <p:nvPr/>
          </p:nvGrpSpPr>
          <p:grpSpPr>
            <a:xfrm>
              <a:off x="6846083" y="1684212"/>
              <a:ext cx="1112226" cy="514169"/>
              <a:chOff x="8035080" y="3382948"/>
              <a:chExt cx="1112226" cy="514169"/>
            </a:xfrm>
          </p:grpSpPr>
          <p:sp>
            <p:nvSpPr>
              <p:cNvPr id="13" name="object 13"/>
              <p:cNvSpPr txBox="1"/>
              <p:nvPr/>
            </p:nvSpPr>
            <p:spPr>
              <a:xfrm>
                <a:off x="8374021" y="3437846"/>
                <a:ext cx="565150" cy="25904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800" spc="-25" dirty="0">
                    <a:latin typeface="Arial"/>
                    <a:cs typeface="Arial"/>
                  </a:rPr>
                  <a:t>IG appropriate</a:t>
                </a:r>
                <a:endParaRPr lang="en-US" sz="800" dirty="0">
                  <a:latin typeface="Arial"/>
                  <a:cs typeface="Arial"/>
                </a:endParaRPr>
              </a:p>
            </p:txBody>
          </p:sp>
          <p:pic>
            <p:nvPicPr>
              <p:cNvPr id="76" name="object 51">
                <a:extLst>
                  <a:ext uri="{FF2B5EF4-FFF2-40B4-BE49-F238E27FC236}">
                    <a16:creationId xmlns:a16="http://schemas.microsoft.com/office/drawing/2014/main" id="{B2DC88E4-06B4-C0F9-18B4-F24321600B23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 rot="7504770">
                <a:off x="8051082" y="3408371"/>
                <a:ext cx="159003" cy="191008"/>
              </a:xfrm>
              <a:prstGeom prst="rect">
                <a:avLst/>
              </a:prstGeom>
            </p:spPr>
          </p:pic>
          <p:sp>
            <p:nvSpPr>
              <p:cNvPr id="77" name="Cloud 76">
                <a:extLst>
                  <a:ext uri="{FF2B5EF4-FFF2-40B4-BE49-F238E27FC236}">
                    <a16:creationId xmlns:a16="http://schemas.microsoft.com/office/drawing/2014/main" id="{1DD10F4E-7BBE-C03C-718C-9403CCAB8607}"/>
                  </a:ext>
                </a:extLst>
              </p:cNvPr>
              <p:cNvSpPr/>
              <p:nvPr/>
            </p:nvSpPr>
            <p:spPr>
              <a:xfrm>
                <a:off x="8167419" y="3382948"/>
                <a:ext cx="979887" cy="514169"/>
              </a:xfrm>
              <a:prstGeom prst="cloud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5853" y="318289"/>
            <a:ext cx="670559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/>
              <a:t>The</a:t>
            </a:r>
            <a:r>
              <a:rPr b="1" spc="-5" dirty="0"/>
              <a:t> </a:t>
            </a:r>
            <a:r>
              <a:rPr b="1" dirty="0"/>
              <a:t>Inspector</a:t>
            </a:r>
            <a:r>
              <a:rPr b="1" spc="10" dirty="0"/>
              <a:t> </a:t>
            </a:r>
            <a:r>
              <a:rPr b="1" dirty="0"/>
              <a:t>General</a:t>
            </a:r>
            <a:r>
              <a:rPr b="1" spc="-145" dirty="0"/>
              <a:t> </a:t>
            </a:r>
            <a:r>
              <a:rPr b="1" dirty="0"/>
              <a:t>Action</a:t>
            </a:r>
            <a:r>
              <a:rPr b="1" spc="5" dirty="0"/>
              <a:t> </a:t>
            </a:r>
            <a:r>
              <a:rPr b="1" spc="-10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2171" y="5296478"/>
            <a:ext cx="124803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Referral to the command or another agency, or </a:t>
            </a:r>
            <a:r>
              <a:rPr sz="900" b="1" dirty="0">
                <a:latin typeface="Arial"/>
                <a:cs typeface="Arial"/>
              </a:rPr>
              <a:t>IG</a:t>
            </a:r>
            <a:r>
              <a:rPr lang="en-US" sz="900" b="1" dirty="0">
                <a:latin typeface="Arial"/>
                <a:cs typeface="Arial"/>
              </a:rPr>
              <a:t> action </a:t>
            </a:r>
            <a:endParaRPr sz="900" b="1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95444" y="2248526"/>
            <a:ext cx="1979275" cy="71426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6051" y="4107179"/>
            <a:ext cx="652272" cy="102565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660724" y="2839588"/>
            <a:ext cx="50258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b="1" spc="-25" dirty="0">
                <a:latin typeface="Arial"/>
                <a:cs typeface="Arial"/>
              </a:rPr>
              <a:t>IG</a:t>
            </a:r>
            <a:endParaRPr sz="900" b="1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spc="-10" dirty="0">
                <a:latin typeface="Arial"/>
                <a:cs typeface="Arial"/>
              </a:rPr>
              <a:t>Analysis</a:t>
            </a:r>
            <a:endParaRPr sz="900" b="1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9957" y="2963164"/>
            <a:ext cx="14668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25" dirty="0">
                <a:latin typeface="Arial"/>
                <a:cs typeface="Arial"/>
              </a:rPr>
              <a:t>IG</a:t>
            </a:r>
            <a:endParaRPr sz="900" b="1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78096" y="2949702"/>
            <a:ext cx="73063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C</a:t>
            </a:r>
            <a:r>
              <a:rPr lang="en-US" sz="900" b="1" spc="-10" dirty="0">
                <a:latin typeface="Arial"/>
                <a:cs typeface="Arial"/>
              </a:rPr>
              <a:t>omplainant</a:t>
            </a:r>
            <a:endParaRPr sz="900" b="1" dirty="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05479" y="4241546"/>
            <a:ext cx="644084" cy="848868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0C5F8B75-FF3F-B57D-01D2-42894C876A22}"/>
              </a:ext>
            </a:extLst>
          </p:cNvPr>
          <p:cNvGrpSpPr/>
          <p:nvPr/>
        </p:nvGrpSpPr>
        <p:grpSpPr>
          <a:xfrm>
            <a:off x="1880929" y="1858965"/>
            <a:ext cx="938471" cy="1242060"/>
            <a:chOff x="1822798" y="1876941"/>
            <a:chExt cx="938471" cy="1242060"/>
          </a:xfrm>
        </p:grpSpPr>
        <p:sp>
          <p:nvSpPr>
            <p:cNvPr id="6" name="object 6"/>
            <p:cNvSpPr/>
            <p:nvPr/>
          </p:nvSpPr>
          <p:spPr>
            <a:xfrm rot="5400000">
              <a:off x="2551327" y="2553821"/>
              <a:ext cx="287549" cy="132335"/>
            </a:xfrm>
            <a:custGeom>
              <a:avLst/>
              <a:gdLst/>
              <a:ahLst/>
              <a:cxnLst/>
              <a:rect l="l" t="t" r="r" b="b"/>
              <a:pathLst>
                <a:path w="123825" h="171450">
                  <a:moveTo>
                    <a:pt x="0" y="171450"/>
                  </a:moveTo>
                  <a:lnTo>
                    <a:pt x="123443" y="171450"/>
                  </a:lnTo>
                  <a:lnTo>
                    <a:pt x="123443" y="0"/>
                  </a:lnTo>
                  <a:lnTo>
                    <a:pt x="0" y="0"/>
                  </a:lnTo>
                  <a:lnTo>
                    <a:pt x="0" y="171450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sz="800" dirty="0"/>
                <a:t>Help!</a:t>
              </a:r>
              <a:endParaRPr sz="800" dirty="0"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22798" y="1876941"/>
              <a:ext cx="788669" cy="1242060"/>
            </a:xfrm>
            <a:prstGeom prst="rect">
              <a:avLst/>
            </a:prstGeom>
          </p:spPr>
        </p:pic>
      </p:grpSp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5968" y="1760982"/>
            <a:ext cx="729995" cy="1328927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15845" y="3982974"/>
            <a:ext cx="714756" cy="1141476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266062" y="2120058"/>
            <a:ext cx="662141" cy="1272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“</a:t>
            </a:r>
            <a:r>
              <a:rPr sz="900" b="1" dirty="0">
                <a:latin typeface="Arial"/>
                <a:cs typeface="Arial"/>
              </a:rPr>
              <a:t>Chain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of </a:t>
            </a:r>
            <a:r>
              <a:rPr lang="en-US" sz="900" b="1" spc="-10" dirty="0">
                <a:latin typeface="Arial"/>
                <a:cs typeface="Arial"/>
              </a:rPr>
              <a:t>c</a:t>
            </a:r>
            <a:r>
              <a:rPr sz="900" b="1" spc="-10" dirty="0">
                <a:latin typeface="Arial"/>
                <a:cs typeface="Arial"/>
              </a:rPr>
              <a:t>ommand cannot </a:t>
            </a:r>
            <a:r>
              <a:rPr lang="en-US" sz="900" b="1" spc="-10" dirty="0">
                <a:latin typeface="Arial"/>
                <a:cs typeface="Arial"/>
              </a:rPr>
              <a:t>r</a:t>
            </a:r>
            <a:r>
              <a:rPr sz="900" b="1" spc="-10" dirty="0">
                <a:latin typeface="Arial"/>
                <a:cs typeface="Arial"/>
              </a:rPr>
              <a:t>esolve</a:t>
            </a:r>
            <a:r>
              <a:rPr lang="en-US" sz="900" b="1" spc="-10" dirty="0">
                <a:latin typeface="Arial"/>
                <a:cs typeface="Arial"/>
              </a:rPr>
              <a:t>.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I don’t know where to go. I need IG assistance”</a:t>
            </a:r>
            <a:endParaRPr sz="900" b="1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39035" y="1908809"/>
            <a:ext cx="4870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5244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latin typeface="Arial"/>
                <a:cs typeface="Arial"/>
              </a:rPr>
              <a:t>I</a:t>
            </a:r>
            <a:r>
              <a:rPr sz="750" spc="-5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require</a:t>
            </a:r>
            <a:r>
              <a:rPr sz="750" spc="500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Assistance</a:t>
            </a:r>
            <a:endParaRPr sz="750" dirty="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861436" y="2577210"/>
            <a:ext cx="2498725" cy="184150"/>
            <a:chOff x="2861436" y="2577210"/>
            <a:chExt cx="2498725" cy="184150"/>
          </a:xfrm>
        </p:grpSpPr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61436" y="2577210"/>
              <a:ext cx="248157" cy="13233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111622" y="2629026"/>
              <a:ext cx="248157" cy="132334"/>
            </a:xfrm>
            <a:prstGeom prst="rect">
              <a:avLst/>
            </a:prstGeom>
          </p:spPr>
        </p:pic>
      </p:grpSp>
      <p:pic>
        <p:nvPicPr>
          <p:cNvPr id="28" name="object 2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314577" y="4607178"/>
            <a:ext cx="248157" cy="132333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520967" y="4626228"/>
            <a:ext cx="248157" cy="132333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52666" y="4622801"/>
            <a:ext cx="248158" cy="132333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990600" y="2586349"/>
            <a:ext cx="6705600" cy="2232397"/>
            <a:chOff x="766699" y="2577210"/>
            <a:chExt cx="6705600" cy="2232397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81099" y="2577972"/>
              <a:ext cx="248157" cy="13157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66699" y="2577210"/>
              <a:ext cx="248157" cy="13233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24043" y="4668266"/>
              <a:ext cx="248157" cy="132334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7243700" y="4682492"/>
              <a:ext cx="228599" cy="127115"/>
            </a:xfrm>
            <a:custGeom>
              <a:avLst/>
              <a:gdLst/>
              <a:ahLst/>
              <a:cxnLst/>
              <a:rect l="l" t="t" r="r" b="b"/>
              <a:pathLst>
                <a:path w="478154" h="241935">
                  <a:moveTo>
                    <a:pt x="0" y="60325"/>
                  </a:moveTo>
                  <a:lnTo>
                    <a:pt x="356997" y="60325"/>
                  </a:lnTo>
                  <a:lnTo>
                    <a:pt x="356997" y="0"/>
                  </a:lnTo>
                  <a:lnTo>
                    <a:pt x="477774" y="120776"/>
                  </a:lnTo>
                  <a:lnTo>
                    <a:pt x="356997" y="241554"/>
                  </a:lnTo>
                  <a:lnTo>
                    <a:pt x="356997" y="181101"/>
                  </a:lnTo>
                  <a:lnTo>
                    <a:pt x="0" y="181101"/>
                  </a:lnTo>
                  <a:lnTo>
                    <a:pt x="0" y="60325"/>
                  </a:lnTo>
                  <a:close/>
                </a:path>
              </a:pathLst>
            </a:custGeom>
            <a:ln w="1270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 b="1" dirty="0"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2133600" y="5351334"/>
            <a:ext cx="1627443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5080" indent="-13716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IG</a:t>
            </a:r>
            <a:r>
              <a:rPr lang="en-US" sz="900" b="1" dirty="0">
                <a:latin typeface="Arial"/>
                <a:cs typeface="Arial"/>
              </a:rPr>
              <a:t> fact-finding (plan, gather, evaluate, resolve)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or</a:t>
            </a:r>
            <a:r>
              <a:rPr lang="en-US" sz="900" b="1" dirty="0">
                <a:latin typeface="Arial"/>
                <a:cs typeface="Arial"/>
              </a:rPr>
              <a:t> follow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lang="en-US" sz="900" b="1" spc="-5" dirty="0">
                <a:latin typeface="Arial"/>
                <a:cs typeface="Arial"/>
              </a:rPr>
              <a:t>c</a:t>
            </a:r>
            <a:r>
              <a:rPr sz="900" b="1" spc="-10" dirty="0">
                <a:latin typeface="Arial"/>
                <a:cs typeface="Arial"/>
              </a:rPr>
              <a:t>ommand</a:t>
            </a:r>
            <a:r>
              <a:rPr lang="en-US" sz="900" b="1" spc="-10" dirty="0">
                <a:latin typeface="Arial"/>
                <a:cs typeface="Arial"/>
              </a:rPr>
              <a:t>-referral process</a:t>
            </a:r>
            <a:endParaRPr sz="900" b="1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38771" y="5029200"/>
            <a:ext cx="1476629" cy="8797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965" marR="5080" indent="-88900" algn="ctr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solidFill>
                  <a:srgbClr val="00AF50"/>
                </a:solidFill>
                <a:latin typeface="Arial"/>
                <a:cs typeface="Arial"/>
              </a:rPr>
              <a:t>Send complainant final reply</a:t>
            </a:r>
          </a:p>
          <a:p>
            <a:pPr marL="100965" marR="5080" indent="-88900" algn="ctr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solidFill>
                  <a:srgbClr val="00AF50"/>
                </a:solidFill>
                <a:latin typeface="Arial"/>
                <a:cs typeface="Arial"/>
              </a:rPr>
              <a:t>Close the IGAR</a:t>
            </a:r>
          </a:p>
          <a:p>
            <a:pPr marL="100965" marR="5080" indent="-88900" algn="ctr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solidFill>
                  <a:srgbClr val="00AF50"/>
                </a:solidFill>
                <a:latin typeface="Arial"/>
                <a:cs typeface="Arial"/>
              </a:rPr>
              <a:t>Make appropriate reports</a:t>
            </a:r>
          </a:p>
          <a:p>
            <a:pPr marL="100965" marR="5080" indent="-88900" algn="ctr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solidFill>
                  <a:srgbClr val="00AF50"/>
                </a:solidFill>
                <a:latin typeface="Arial"/>
                <a:cs typeface="Arial"/>
              </a:rPr>
              <a:t>Analyze for trends</a:t>
            </a:r>
          </a:p>
          <a:p>
            <a:pPr marL="100965" marR="5080" indent="-88900" algn="ctr">
              <a:lnSpc>
                <a:spcPct val="100000"/>
              </a:lnSpc>
              <a:spcBef>
                <a:spcPts val="100"/>
              </a:spcBef>
            </a:pPr>
            <a:endParaRPr sz="800" b="1" dirty="0">
              <a:latin typeface="Arial"/>
              <a:cs typeface="Arial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C1AA721-4C71-DC35-0518-493B0CAEA748}"/>
              </a:ext>
            </a:extLst>
          </p:cNvPr>
          <p:cNvGrpSpPr/>
          <p:nvPr/>
        </p:nvGrpSpPr>
        <p:grpSpPr>
          <a:xfrm>
            <a:off x="4003926" y="4114799"/>
            <a:ext cx="2041355" cy="1447800"/>
            <a:chOff x="5599452" y="4075885"/>
            <a:chExt cx="2044679" cy="1482358"/>
          </a:xfrm>
        </p:grpSpPr>
        <p:pic>
          <p:nvPicPr>
            <p:cNvPr id="20" name="object 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599452" y="4075885"/>
              <a:ext cx="1942831" cy="1050614"/>
            </a:xfrm>
            <a:prstGeom prst="rect">
              <a:avLst/>
            </a:prstGeom>
          </p:spPr>
        </p:pic>
        <p:sp>
          <p:nvSpPr>
            <p:cNvPr id="40" name="object 40"/>
            <p:cNvSpPr txBox="1"/>
            <p:nvPr/>
          </p:nvSpPr>
          <p:spPr>
            <a:xfrm>
              <a:off x="5907532" y="5163058"/>
              <a:ext cx="146685" cy="1625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00" spc="-25" dirty="0">
                  <a:latin typeface="Arial"/>
                  <a:cs typeface="Arial"/>
                </a:rPr>
                <a:t>IG</a:t>
              </a:r>
              <a:endParaRPr sz="900">
                <a:latin typeface="Arial"/>
                <a:cs typeface="Arial"/>
              </a:endParaRPr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6964425" y="5163058"/>
              <a:ext cx="679706" cy="1549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00" spc="-10" dirty="0">
                  <a:latin typeface="Arial"/>
                  <a:cs typeface="Arial"/>
                </a:rPr>
                <a:t>C</a:t>
              </a:r>
              <a:r>
                <a:rPr lang="en-US" sz="900" spc="-10" dirty="0">
                  <a:latin typeface="Arial"/>
                  <a:cs typeface="Arial"/>
                </a:rPr>
                <a:t>omplainant</a:t>
              </a:r>
              <a:endParaRPr sz="900" dirty="0">
                <a:latin typeface="Arial"/>
                <a:cs typeface="Arial"/>
              </a:endParaRPr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5803767" y="5403308"/>
              <a:ext cx="1392770" cy="1549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158115" algn="ctr">
                <a:lnSpc>
                  <a:spcPct val="100000"/>
                </a:lnSpc>
                <a:spcBef>
                  <a:spcPts val="100"/>
                </a:spcBef>
              </a:pPr>
              <a:r>
                <a:rPr sz="900" b="1" spc="-10" dirty="0">
                  <a:latin typeface="Arial"/>
                  <a:cs typeface="Arial"/>
                </a:rPr>
                <a:t>Notification</a:t>
              </a:r>
              <a:r>
                <a:rPr lang="en-US" sz="900" b="1" spc="-10" dirty="0">
                  <a:latin typeface="Arial"/>
                  <a:cs typeface="Arial"/>
                </a:rPr>
                <a:t> of results</a:t>
              </a:r>
              <a:endParaRPr sz="900" b="1" dirty="0">
                <a:latin typeface="Arial"/>
                <a:cs typeface="Arial"/>
              </a:endParaRPr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3437605" y="1932433"/>
            <a:ext cx="140830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Confidentiality</a:t>
            </a:r>
            <a:endParaRPr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75697C3-2E02-085C-7E94-D3243E253930}"/>
              </a:ext>
            </a:extLst>
          </p:cNvPr>
          <p:cNvGrpSpPr/>
          <p:nvPr/>
        </p:nvGrpSpPr>
        <p:grpSpPr>
          <a:xfrm>
            <a:off x="7090277" y="2997698"/>
            <a:ext cx="1901323" cy="663696"/>
            <a:chOff x="6015306" y="1018226"/>
            <a:chExt cx="2422525" cy="663696"/>
          </a:xfrm>
        </p:grpSpPr>
        <p:sp>
          <p:nvSpPr>
            <p:cNvPr id="57" name="object 57"/>
            <p:cNvSpPr/>
            <p:nvPr/>
          </p:nvSpPr>
          <p:spPr>
            <a:xfrm>
              <a:off x="6015306" y="1018226"/>
              <a:ext cx="2422525" cy="663696"/>
            </a:xfrm>
            <a:custGeom>
              <a:avLst/>
              <a:gdLst/>
              <a:ahLst/>
              <a:cxnLst/>
              <a:rect l="l" t="t" r="r" b="b"/>
              <a:pathLst>
                <a:path w="2422525" h="408305">
                  <a:moveTo>
                    <a:pt x="193" y="17858"/>
                  </a:moveTo>
                  <a:lnTo>
                    <a:pt x="67435" y="14302"/>
                  </a:lnTo>
                  <a:lnTo>
                    <a:pt x="126881" y="13200"/>
                  </a:lnTo>
                  <a:lnTo>
                    <a:pt x="179877" y="13929"/>
                  </a:lnTo>
                  <a:lnTo>
                    <a:pt x="227771" y="15864"/>
                  </a:lnTo>
                  <a:lnTo>
                    <a:pt x="271909" y="18382"/>
                  </a:lnTo>
                  <a:lnTo>
                    <a:pt x="313640" y="20857"/>
                  </a:lnTo>
                  <a:lnTo>
                    <a:pt x="354310" y="22666"/>
                  </a:lnTo>
                  <a:lnTo>
                    <a:pt x="395266" y="23186"/>
                  </a:lnTo>
                  <a:lnTo>
                    <a:pt x="437857" y="21791"/>
                  </a:lnTo>
                  <a:lnTo>
                    <a:pt x="483428" y="17858"/>
                  </a:lnTo>
                  <a:lnTo>
                    <a:pt x="532144" y="14823"/>
                  </a:lnTo>
                  <a:lnTo>
                    <a:pt x="582817" y="15724"/>
                  </a:lnTo>
                  <a:lnTo>
                    <a:pt x="634883" y="19338"/>
                  </a:lnTo>
                  <a:lnTo>
                    <a:pt x="687778" y="24441"/>
                  </a:lnTo>
                  <a:lnTo>
                    <a:pt x="740936" y="29812"/>
                  </a:lnTo>
                  <a:lnTo>
                    <a:pt x="793793" y="34225"/>
                  </a:lnTo>
                  <a:lnTo>
                    <a:pt x="845785" y="36460"/>
                  </a:lnTo>
                  <a:lnTo>
                    <a:pt x="896346" y="35292"/>
                  </a:lnTo>
                  <a:lnTo>
                    <a:pt x="944913" y="29499"/>
                  </a:lnTo>
                  <a:lnTo>
                    <a:pt x="990920" y="17858"/>
                  </a:lnTo>
                  <a:lnTo>
                    <a:pt x="1037475" y="6323"/>
                  </a:lnTo>
                  <a:lnTo>
                    <a:pt x="1087504" y="801"/>
                  </a:lnTo>
                  <a:lnTo>
                    <a:pt x="1140052" y="0"/>
                  </a:lnTo>
                  <a:lnTo>
                    <a:pt x="1194164" y="2624"/>
                  </a:lnTo>
                  <a:lnTo>
                    <a:pt x="1248889" y="7380"/>
                  </a:lnTo>
                  <a:lnTo>
                    <a:pt x="1303270" y="12975"/>
                  </a:lnTo>
                  <a:lnTo>
                    <a:pt x="1356354" y="18114"/>
                  </a:lnTo>
                  <a:lnTo>
                    <a:pt x="1407187" y="21503"/>
                  </a:lnTo>
                  <a:lnTo>
                    <a:pt x="1454815" y="21849"/>
                  </a:lnTo>
                  <a:lnTo>
                    <a:pt x="1498285" y="17858"/>
                  </a:lnTo>
                  <a:lnTo>
                    <a:pt x="1539398" y="13997"/>
                  </a:lnTo>
                  <a:lnTo>
                    <a:pt x="1580791" y="14676"/>
                  </a:lnTo>
                  <a:lnTo>
                    <a:pt x="1622759" y="18514"/>
                  </a:lnTo>
                  <a:lnTo>
                    <a:pt x="1665596" y="24131"/>
                  </a:lnTo>
                  <a:lnTo>
                    <a:pt x="1709597" y="30145"/>
                  </a:lnTo>
                  <a:lnTo>
                    <a:pt x="1755057" y="35176"/>
                  </a:lnTo>
                  <a:lnTo>
                    <a:pt x="1802272" y="37844"/>
                  </a:lnTo>
                  <a:lnTo>
                    <a:pt x="1851536" y="36768"/>
                  </a:lnTo>
                  <a:lnTo>
                    <a:pt x="1903143" y="30566"/>
                  </a:lnTo>
                  <a:lnTo>
                    <a:pt x="1957390" y="17858"/>
                  </a:lnTo>
                  <a:lnTo>
                    <a:pt x="2011245" y="5537"/>
                  </a:lnTo>
                  <a:lnTo>
                    <a:pt x="2061854" y="326"/>
                  </a:lnTo>
                  <a:lnTo>
                    <a:pt x="2109771" y="584"/>
                  </a:lnTo>
                  <a:lnTo>
                    <a:pt x="2155552" y="4672"/>
                  </a:lnTo>
                  <a:lnTo>
                    <a:pt x="2199753" y="10952"/>
                  </a:lnTo>
                  <a:lnTo>
                    <a:pt x="2242929" y="17785"/>
                  </a:lnTo>
                  <a:lnTo>
                    <a:pt x="2285636" y="23530"/>
                  </a:lnTo>
                  <a:lnTo>
                    <a:pt x="2328429" y="26551"/>
                  </a:lnTo>
                  <a:lnTo>
                    <a:pt x="2371863" y="25206"/>
                  </a:lnTo>
                  <a:lnTo>
                    <a:pt x="2416495" y="17858"/>
                  </a:lnTo>
                  <a:lnTo>
                    <a:pt x="2421127" y="60916"/>
                  </a:lnTo>
                  <a:lnTo>
                    <a:pt x="2421904" y="104988"/>
                  </a:lnTo>
                  <a:lnTo>
                    <a:pt x="2420214" y="151412"/>
                  </a:lnTo>
                  <a:lnTo>
                    <a:pt x="2417441" y="201529"/>
                  </a:lnTo>
                  <a:lnTo>
                    <a:pt x="2414973" y="256677"/>
                  </a:lnTo>
                  <a:lnTo>
                    <a:pt x="2414195" y="318197"/>
                  </a:lnTo>
                  <a:lnTo>
                    <a:pt x="2416495" y="387428"/>
                  </a:lnTo>
                  <a:lnTo>
                    <a:pt x="2369451" y="397180"/>
                  </a:lnTo>
                  <a:lnTo>
                    <a:pt x="2322404" y="400546"/>
                  </a:lnTo>
                  <a:lnTo>
                    <a:pt x="2275269" y="399004"/>
                  </a:lnTo>
                  <a:lnTo>
                    <a:pt x="2227963" y="394032"/>
                  </a:lnTo>
                  <a:lnTo>
                    <a:pt x="2180399" y="387110"/>
                  </a:lnTo>
                  <a:lnTo>
                    <a:pt x="2132493" y="379716"/>
                  </a:lnTo>
                  <a:lnTo>
                    <a:pt x="2084161" y="373329"/>
                  </a:lnTo>
                  <a:lnTo>
                    <a:pt x="2035318" y="369428"/>
                  </a:lnTo>
                  <a:lnTo>
                    <a:pt x="1985878" y="369492"/>
                  </a:lnTo>
                  <a:lnTo>
                    <a:pt x="1935758" y="374999"/>
                  </a:lnTo>
                  <a:lnTo>
                    <a:pt x="1884873" y="387428"/>
                  </a:lnTo>
                  <a:lnTo>
                    <a:pt x="1832662" y="400203"/>
                  </a:lnTo>
                  <a:lnTo>
                    <a:pt x="1779040" y="406611"/>
                  </a:lnTo>
                  <a:lnTo>
                    <a:pt x="1724737" y="407921"/>
                  </a:lnTo>
                  <a:lnTo>
                    <a:pt x="1670482" y="405405"/>
                  </a:lnTo>
                  <a:lnTo>
                    <a:pt x="1617006" y="400335"/>
                  </a:lnTo>
                  <a:lnTo>
                    <a:pt x="1565039" y="393980"/>
                  </a:lnTo>
                  <a:lnTo>
                    <a:pt x="1515310" y="387612"/>
                  </a:lnTo>
                  <a:lnTo>
                    <a:pt x="1468549" y="382502"/>
                  </a:lnTo>
                  <a:lnTo>
                    <a:pt x="1425487" y="379921"/>
                  </a:lnTo>
                  <a:lnTo>
                    <a:pt x="1386853" y="381139"/>
                  </a:lnTo>
                  <a:lnTo>
                    <a:pt x="1353378" y="387428"/>
                  </a:lnTo>
                  <a:lnTo>
                    <a:pt x="1311034" y="396674"/>
                  </a:lnTo>
                  <a:lnTo>
                    <a:pt x="1267823" y="400054"/>
                  </a:lnTo>
                  <a:lnTo>
                    <a:pt x="1222893" y="399181"/>
                  </a:lnTo>
                  <a:lnTo>
                    <a:pt x="1175387" y="395667"/>
                  </a:lnTo>
                  <a:lnTo>
                    <a:pt x="1124453" y="391122"/>
                  </a:lnTo>
                  <a:lnTo>
                    <a:pt x="1069235" y="387160"/>
                  </a:lnTo>
                  <a:lnTo>
                    <a:pt x="1008880" y="385391"/>
                  </a:lnTo>
                  <a:lnTo>
                    <a:pt x="942533" y="387428"/>
                  </a:lnTo>
                  <a:lnTo>
                    <a:pt x="877478" y="389813"/>
                  </a:lnTo>
                  <a:lnTo>
                    <a:pt x="820190" y="388892"/>
                  </a:lnTo>
                  <a:lnTo>
                    <a:pt x="768745" y="385977"/>
                  </a:lnTo>
                  <a:lnTo>
                    <a:pt x="721219" y="382379"/>
                  </a:lnTo>
                  <a:lnTo>
                    <a:pt x="675688" y="379413"/>
                  </a:lnTo>
                  <a:lnTo>
                    <a:pt x="630226" y="378391"/>
                  </a:lnTo>
                  <a:lnTo>
                    <a:pt x="582910" y="380625"/>
                  </a:lnTo>
                  <a:lnTo>
                    <a:pt x="531815" y="387428"/>
                  </a:lnTo>
                  <a:lnTo>
                    <a:pt x="489863" y="392283"/>
                  </a:lnTo>
                  <a:lnTo>
                    <a:pt x="442851" y="393570"/>
                  </a:lnTo>
                  <a:lnTo>
                    <a:pt x="392039" y="392154"/>
                  </a:lnTo>
                  <a:lnTo>
                    <a:pt x="338690" y="388902"/>
                  </a:lnTo>
                  <a:lnTo>
                    <a:pt x="284066" y="384680"/>
                  </a:lnTo>
                  <a:lnTo>
                    <a:pt x="229427" y="380352"/>
                  </a:lnTo>
                  <a:lnTo>
                    <a:pt x="176037" y="376784"/>
                  </a:lnTo>
                  <a:lnTo>
                    <a:pt x="125157" y="374842"/>
                  </a:lnTo>
                  <a:lnTo>
                    <a:pt x="78048" y="375391"/>
                  </a:lnTo>
                  <a:lnTo>
                    <a:pt x="35973" y="379298"/>
                  </a:lnTo>
                  <a:lnTo>
                    <a:pt x="193" y="387428"/>
                  </a:lnTo>
                  <a:lnTo>
                    <a:pt x="0" y="330886"/>
                  </a:lnTo>
                  <a:lnTo>
                    <a:pt x="171" y="272384"/>
                  </a:lnTo>
                  <a:lnTo>
                    <a:pt x="526" y="213845"/>
                  </a:lnTo>
                  <a:lnTo>
                    <a:pt x="886" y="157197"/>
                  </a:lnTo>
                  <a:lnTo>
                    <a:pt x="1070" y="104366"/>
                  </a:lnTo>
                  <a:lnTo>
                    <a:pt x="899" y="57277"/>
                  </a:lnTo>
                  <a:lnTo>
                    <a:pt x="193" y="17858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 txBox="1"/>
            <p:nvPr/>
          </p:nvSpPr>
          <p:spPr>
            <a:xfrm>
              <a:off x="6137375" y="1080470"/>
              <a:ext cx="2222500" cy="50526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800" b="1" spc="-20" dirty="0">
                  <a:latin typeface="Arial"/>
                  <a:cs typeface="Arial"/>
                </a:rPr>
                <a:t>Warm handoff </a:t>
              </a:r>
              <a:r>
                <a:rPr sz="800" b="1" dirty="0">
                  <a:latin typeface="Arial"/>
                  <a:cs typeface="Arial"/>
                </a:rPr>
                <a:t>to</a:t>
              </a:r>
              <a:r>
                <a:rPr sz="800" b="1" spc="-20" dirty="0">
                  <a:latin typeface="Arial"/>
                  <a:cs typeface="Arial"/>
                </a:rPr>
                <a:t> </a:t>
              </a:r>
              <a:r>
                <a:rPr lang="en-US" sz="800" b="1" spc="-20" dirty="0">
                  <a:latin typeface="Arial"/>
                  <a:cs typeface="Arial"/>
                </a:rPr>
                <a:t>another agency for established redress (local CoC, outside CoC, referral to another IG office, referral to other service</a:t>
              </a:r>
              <a:endParaRPr sz="800" dirty="0">
                <a:latin typeface="Arial"/>
                <a:cs typeface="Arial"/>
              </a:endParaRPr>
            </a:p>
          </p:txBody>
        </p:sp>
      </p:grpSp>
      <p:sp>
        <p:nvSpPr>
          <p:cNvPr id="15" name="object 22">
            <a:extLst>
              <a:ext uri="{FF2B5EF4-FFF2-40B4-BE49-F238E27FC236}">
                <a16:creationId xmlns:a16="http://schemas.microsoft.com/office/drawing/2014/main" id="{0963690D-5D7B-A4DA-6308-CA131B0D7A38}"/>
              </a:ext>
            </a:extLst>
          </p:cNvPr>
          <p:cNvSpPr txBox="1"/>
          <p:nvPr/>
        </p:nvSpPr>
        <p:spPr>
          <a:xfrm>
            <a:off x="2362200" y="3278884"/>
            <a:ext cx="1371600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u="sng" dirty="0">
                <a:solidFill>
                  <a:schemeClr val="accent1"/>
                </a:solidFill>
                <a:latin typeface="Arial"/>
                <a:cs typeface="Arial"/>
              </a:rPr>
              <a:t>Step 1 of the IGAP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1"/>
                </a:solidFill>
                <a:latin typeface="Arial"/>
                <a:cs typeface="Arial"/>
              </a:rPr>
              <a:t>(Receive the IGAR)</a:t>
            </a:r>
            <a:endParaRPr sz="1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9" name="object 22">
            <a:extLst>
              <a:ext uri="{FF2B5EF4-FFF2-40B4-BE49-F238E27FC236}">
                <a16:creationId xmlns:a16="http://schemas.microsoft.com/office/drawing/2014/main" id="{5B956898-0014-227A-F92A-EFC0270D35FE}"/>
              </a:ext>
            </a:extLst>
          </p:cNvPr>
          <p:cNvSpPr txBox="1"/>
          <p:nvPr/>
        </p:nvSpPr>
        <p:spPr>
          <a:xfrm>
            <a:off x="5651626" y="3277677"/>
            <a:ext cx="1358774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u="sng" dirty="0">
                <a:solidFill>
                  <a:schemeClr val="accent1"/>
                </a:solidFill>
                <a:latin typeface="Arial"/>
                <a:cs typeface="Arial"/>
              </a:rPr>
              <a:t>Step 2 of the IGAP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1"/>
                </a:solidFill>
                <a:latin typeface="Arial"/>
                <a:cs typeface="Arial"/>
              </a:rPr>
              <a:t>(Preliminary analysis)</a:t>
            </a:r>
            <a:endParaRPr sz="1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1" name="object 22">
            <a:extLst>
              <a:ext uri="{FF2B5EF4-FFF2-40B4-BE49-F238E27FC236}">
                <a16:creationId xmlns:a16="http://schemas.microsoft.com/office/drawing/2014/main" id="{275166A8-BFB6-C9F6-A2A3-2822FD103C72}"/>
              </a:ext>
            </a:extLst>
          </p:cNvPr>
          <p:cNvSpPr txBox="1"/>
          <p:nvPr/>
        </p:nvSpPr>
        <p:spPr>
          <a:xfrm>
            <a:off x="228601" y="5868477"/>
            <a:ext cx="1371600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u="sng" dirty="0">
                <a:solidFill>
                  <a:schemeClr val="accent1"/>
                </a:solidFill>
                <a:latin typeface="Arial"/>
                <a:cs typeface="Arial"/>
              </a:rPr>
              <a:t>Step 3 of the IGAP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000" u="sng" dirty="0">
                <a:solidFill>
                  <a:schemeClr val="accent1"/>
                </a:solidFill>
                <a:latin typeface="Arial"/>
                <a:cs typeface="Arial"/>
              </a:rPr>
              <a:t>(Initiate referrals and make initial notifications)</a:t>
            </a:r>
            <a:endParaRPr sz="1000" u="sng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2" name="object 22">
            <a:extLst>
              <a:ext uri="{FF2B5EF4-FFF2-40B4-BE49-F238E27FC236}">
                <a16:creationId xmlns:a16="http://schemas.microsoft.com/office/drawing/2014/main" id="{6D0E1281-2F3A-1CCB-F9E1-245858D8DAD7}"/>
              </a:ext>
            </a:extLst>
          </p:cNvPr>
          <p:cNvSpPr txBox="1"/>
          <p:nvPr/>
        </p:nvSpPr>
        <p:spPr>
          <a:xfrm>
            <a:off x="1488755" y="5890910"/>
            <a:ext cx="2759204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u="sng" dirty="0">
                <a:solidFill>
                  <a:schemeClr val="accent1"/>
                </a:solidFill>
                <a:latin typeface="Arial"/>
                <a:cs typeface="Arial"/>
              </a:rPr>
              <a:t>Step 4 of the IGAP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1"/>
                </a:solidFill>
                <a:latin typeface="Arial"/>
                <a:cs typeface="Arial"/>
              </a:rPr>
              <a:t>(IG fact-finding)</a:t>
            </a:r>
            <a:endParaRPr sz="1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3" name="object 22">
            <a:extLst>
              <a:ext uri="{FF2B5EF4-FFF2-40B4-BE49-F238E27FC236}">
                <a16:creationId xmlns:a16="http://schemas.microsoft.com/office/drawing/2014/main" id="{1EFBD289-4B87-20AF-C734-C3C1DE55F787}"/>
              </a:ext>
            </a:extLst>
          </p:cNvPr>
          <p:cNvSpPr txBox="1"/>
          <p:nvPr/>
        </p:nvSpPr>
        <p:spPr>
          <a:xfrm>
            <a:off x="4152000" y="5867400"/>
            <a:ext cx="1715400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u="sng" dirty="0">
                <a:solidFill>
                  <a:schemeClr val="accent1"/>
                </a:solidFill>
                <a:latin typeface="Arial"/>
                <a:cs typeface="Arial"/>
              </a:rPr>
              <a:t>Step 5 of the IGAP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1"/>
                </a:solidFill>
                <a:latin typeface="Arial"/>
                <a:cs typeface="Arial"/>
              </a:rPr>
              <a:t>(Make notification of results)</a:t>
            </a:r>
            <a:endParaRPr sz="1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4" name="object 22">
            <a:extLst>
              <a:ext uri="{FF2B5EF4-FFF2-40B4-BE49-F238E27FC236}">
                <a16:creationId xmlns:a16="http://schemas.microsoft.com/office/drawing/2014/main" id="{13551573-0747-A817-83FD-A2A16A984076}"/>
              </a:ext>
            </a:extLst>
          </p:cNvPr>
          <p:cNvSpPr txBox="1"/>
          <p:nvPr/>
        </p:nvSpPr>
        <p:spPr>
          <a:xfrm>
            <a:off x="6096000" y="5867400"/>
            <a:ext cx="1371599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u="sng" dirty="0">
                <a:solidFill>
                  <a:schemeClr val="accent1"/>
                </a:solidFill>
                <a:latin typeface="Arial"/>
                <a:cs typeface="Arial"/>
              </a:rPr>
              <a:t>Step 6 of the IGAP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1"/>
                </a:solidFill>
                <a:latin typeface="Arial"/>
                <a:cs typeface="Arial"/>
              </a:rPr>
              <a:t>(Follow-Up)</a:t>
            </a:r>
            <a:endParaRPr sz="1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6" name="object 22">
            <a:extLst>
              <a:ext uri="{FF2B5EF4-FFF2-40B4-BE49-F238E27FC236}">
                <a16:creationId xmlns:a16="http://schemas.microsoft.com/office/drawing/2014/main" id="{AB48DEF5-D210-506C-ECCC-4DC42C90A415}"/>
              </a:ext>
            </a:extLst>
          </p:cNvPr>
          <p:cNvSpPr txBox="1"/>
          <p:nvPr/>
        </p:nvSpPr>
        <p:spPr>
          <a:xfrm>
            <a:off x="7602951" y="5867400"/>
            <a:ext cx="1394139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u="sng" dirty="0">
                <a:solidFill>
                  <a:schemeClr val="accent1"/>
                </a:solidFill>
                <a:latin typeface="Arial"/>
                <a:cs typeface="Arial"/>
              </a:rPr>
              <a:t>Step 7 of the IGAP</a:t>
            </a:r>
          </a:p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1"/>
                </a:solidFill>
                <a:latin typeface="Arial"/>
                <a:cs typeface="Arial"/>
              </a:rPr>
              <a:t>(Close the IGAR)</a:t>
            </a:r>
            <a:endParaRPr sz="1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A0DBA73B-0550-C4BC-B044-32CC9A1CECC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8600" y="4199665"/>
            <a:ext cx="1229673" cy="743430"/>
          </a:xfrm>
          <a:prstGeom prst="rect">
            <a:avLst/>
          </a:prstGeom>
        </p:spPr>
      </p:pic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8D764E4-091D-31DD-BC03-0FB3169FBB63}"/>
              </a:ext>
            </a:extLst>
          </p:cNvPr>
          <p:cNvCxnSpPr/>
          <p:nvPr/>
        </p:nvCxnSpPr>
        <p:spPr>
          <a:xfrm>
            <a:off x="316991" y="3886200"/>
            <a:ext cx="85222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5" name="object 51">
            <a:extLst>
              <a:ext uri="{FF2B5EF4-FFF2-40B4-BE49-F238E27FC236}">
                <a16:creationId xmlns:a16="http://schemas.microsoft.com/office/drawing/2014/main" id="{C0D7EDBF-2105-DF7C-FB66-4A03F78C2C2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 rot="4971911">
            <a:off x="5960994" y="2179404"/>
            <a:ext cx="159003" cy="191008"/>
          </a:xfrm>
          <a:prstGeom prst="rect">
            <a:avLst/>
          </a:prstGeom>
        </p:spPr>
      </p:pic>
      <p:pic>
        <p:nvPicPr>
          <p:cNvPr id="104" name="object 27">
            <a:extLst>
              <a:ext uri="{FF2B5EF4-FFF2-40B4-BE49-F238E27FC236}">
                <a16:creationId xmlns:a16="http://schemas.microsoft.com/office/drawing/2014/main" id="{B929A7AE-56B2-1FB6-97DA-FB0246B18763}"/>
              </a:ext>
            </a:extLst>
          </p:cNvPr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07535" y="2155767"/>
            <a:ext cx="508006" cy="130233"/>
          </a:xfrm>
          <a:prstGeom prst="rect">
            <a:avLst/>
          </a:prstGeom>
        </p:spPr>
      </p:pic>
      <p:pic>
        <p:nvPicPr>
          <p:cNvPr id="99" name="object 27">
            <a:extLst>
              <a:ext uri="{FF2B5EF4-FFF2-40B4-BE49-F238E27FC236}">
                <a16:creationId xmlns:a16="http://schemas.microsoft.com/office/drawing/2014/main" id="{CA781BB2-A211-9D67-9480-081C73D13FA7}"/>
              </a:ext>
            </a:extLst>
          </p:cNvPr>
          <p:cNvPicPr/>
          <p:nvPr/>
        </p:nvPicPr>
        <p:blipFill>
          <a:blip r:embed="rId16" cstate="print"/>
          <a:stretch>
            <a:fillRect/>
          </a:stretch>
        </p:blipFill>
        <p:spPr>
          <a:xfrm rot="5400000">
            <a:off x="8045729" y="2759498"/>
            <a:ext cx="221673" cy="158735"/>
          </a:xfrm>
          <a:prstGeom prst="rect">
            <a:avLst/>
          </a:prstGeom>
        </p:spPr>
      </p:pic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0F9B447-2F24-CD0F-8A3F-E9EEAAA46BB0}"/>
              </a:ext>
            </a:extLst>
          </p:cNvPr>
          <p:cNvGrpSpPr/>
          <p:nvPr/>
        </p:nvGrpSpPr>
        <p:grpSpPr>
          <a:xfrm>
            <a:off x="7723637" y="1479856"/>
            <a:ext cx="1373429" cy="1004656"/>
            <a:chOff x="3618923" y="1204549"/>
            <a:chExt cx="2114559" cy="1004656"/>
          </a:xfrm>
        </p:grpSpPr>
        <p:sp>
          <p:nvSpPr>
            <p:cNvPr id="101" name="object 13">
              <a:extLst>
                <a:ext uri="{FF2B5EF4-FFF2-40B4-BE49-F238E27FC236}">
                  <a16:creationId xmlns:a16="http://schemas.microsoft.com/office/drawing/2014/main" id="{67DC7A3B-CB8B-1D44-6D43-978593300C3D}"/>
                </a:ext>
              </a:extLst>
            </p:cNvPr>
            <p:cNvSpPr txBox="1"/>
            <p:nvPr/>
          </p:nvSpPr>
          <p:spPr>
            <a:xfrm>
              <a:off x="4087919" y="1673959"/>
              <a:ext cx="1162803" cy="41293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800" b="1" spc="-25" dirty="0">
                  <a:latin typeface="Arial"/>
                  <a:cs typeface="Arial"/>
                </a:rPr>
                <a:t>Select a COA </a:t>
              </a:r>
              <a:r>
                <a:rPr lang="en-US" sz="600" b="1" spc="-25" dirty="0">
                  <a:latin typeface="Arial"/>
                  <a:cs typeface="Arial"/>
                </a:rPr>
                <a:t>(investigation or assistance inquiry, refer, inspection)</a:t>
              </a:r>
              <a:endParaRPr lang="en-US" sz="600" b="1" dirty="0">
                <a:latin typeface="Arial"/>
                <a:cs typeface="Arial"/>
              </a:endParaRPr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00FEAF68-DE6D-FD5C-AD71-B0A9C4BC7A81}"/>
                </a:ext>
              </a:extLst>
            </p:cNvPr>
            <p:cNvGrpSpPr/>
            <p:nvPr/>
          </p:nvGrpSpPr>
          <p:grpSpPr>
            <a:xfrm>
              <a:off x="3618923" y="1204549"/>
              <a:ext cx="2114559" cy="1004656"/>
              <a:chOff x="5665660" y="1080470"/>
              <a:chExt cx="2694215" cy="1004656"/>
            </a:xfrm>
          </p:grpSpPr>
          <p:sp>
            <p:nvSpPr>
              <p:cNvPr id="107" name="object 57">
                <a:extLst>
                  <a:ext uri="{FF2B5EF4-FFF2-40B4-BE49-F238E27FC236}">
                    <a16:creationId xmlns:a16="http://schemas.microsoft.com/office/drawing/2014/main" id="{CFC08988-297C-72CC-6F53-D3A2251513BC}"/>
                  </a:ext>
                </a:extLst>
              </p:cNvPr>
              <p:cNvSpPr/>
              <p:nvPr/>
            </p:nvSpPr>
            <p:spPr>
              <a:xfrm>
                <a:off x="5665660" y="1421430"/>
                <a:ext cx="2422525" cy="663696"/>
              </a:xfrm>
              <a:custGeom>
                <a:avLst/>
                <a:gdLst/>
                <a:ahLst/>
                <a:cxnLst/>
                <a:rect l="l" t="t" r="r" b="b"/>
                <a:pathLst>
                  <a:path w="2422525" h="408305">
                    <a:moveTo>
                      <a:pt x="193" y="17858"/>
                    </a:moveTo>
                    <a:lnTo>
                      <a:pt x="67435" y="14302"/>
                    </a:lnTo>
                    <a:lnTo>
                      <a:pt x="126881" y="13200"/>
                    </a:lnTo>
                    <a:lnTo>
                      <a:pt x="179877" y="13929"/>
                    </a:lnTo>
                    <a:lnTo>
                      <a:pt x="227771" y="15864"/>
                    </a:lnTo>
                    <a:lnTo>
                      <a:pt x="271909" y="18382"/>
                    </a:lnTo>
                    <a:lnTo>
                      <a:pt x="313640" y="20857"/>
                    </a:lnTo>
                    <a:lnTo>
                      <a:pt x="354310" y="22666"/>
                    </a:lnTo>
                    <a:lnTo>
                      <a:pt x="395266" y="23186"/>
                    </a:lnTo>
                    <a:lnTo>
                      <a:pt x="437857" y="21791"/>
                    </a:lnTo>
                    <a:lnTo>
                      <a:pt x="483428" y="17858"/>
                    </a:lnTo>
                    <a:lnTo>
                      <a:pt x="532144" y="14823"/>
                    </a:lnTo>
                    <a:lnTo>
                      <a:pt x="582817" y="15724"/>
                    </a:lnTo>
                    <a:lnTo>
                      <a:pt x="634883" y="19338"/>
                    </a:lnTo>
                    <a:lnTo>
                      <a:pt x="687778" y="24441"/>
                    </a:lnTo>
                    <a:lnTo>
                      <a:pt x="740936" y="29812"/>
                    </a:lnTo>
                    <a:lnTo>
                      <a:pt x="793793" y="34225"/>
                    </a:lnTo>
                    <a:lnTo>
                      <a:pt x="845785" y="36460"/>
                    </a:lnTo>
                    <a:lnTo>
                      <a:pt x="896346" y="35292"/>
                    </a:lnTo>
                    <a:lnTo>
                      <a:pt x="944913" y="29499"/>
                    </a:lnTo>
                    <a:lnTo>
                      <a:pt x="990920" y="17858"/>
                    </a:lnTo>
                    <a:lnTo>
                      <a:pt x="1037475" y="6323"/>
                    </a:lnTo>
                    <a:lnTo>
                      <a:pt x="1087504" y="801"/>
                    </a:lnTo>
                    <a:lnTo>
                      <a:pt x="1140052" y="0"/>
                    </a:lnTo>
                    <a:lnTo>
                      <a:pt x="1194164" y="2624"/>
                    </a:lnTo>
                    <a:lnTo>
                      <a:pt x="1248889" y="7380"/>
                    </a:lnTo>
                    <a:lnTo>
                      <a:pt x="1303270" y="12975"/>
                    </a:lnTo>
                    <a:lnTo>
                      <a:pt x="1356354" y="18114"/>
                    </a:lnTo>
                    <a:lnTo>
                      <a:pt x="1407187" y="21503"/>
                    </a:lnTo>
                    <a:lnTo>
                      <a:pt x="1454815" y="21849"/>
                    </a:lnTo>
                    <a:lnTo>
                      <a:pt x="1498285" y="17858"/>
                    </a:lnTo>
                    <a:lnTo>
                      <a:pt x="1539398" y="13997"/>
                    </a:lnTo>
                    <a:lnTo>
                      <a:pt x="1580791" y="14676"/>
                    </a:lnTo>
                    <a:lnTo>
                      <a:pt x="1622759" y="18514"/>
                    </a:lnTo>
                    <a:lnTo>
                      <a:pt x="1665596" y="24131"/>
                    </a:lnTo>
                    <a:lnTo>
                      <a:pt x="1709597" y="30145"/>
                    </a:lnTo>
                    <a:lnTo>
                      <a:pt x="1755057" y="35176"/>
                    </a:lnTo>
                    <a:lnTo>
                      <a:pt x="1802272" y="37844"/>
                    </a:lnTo>
                    <a:lnTo>
                      <a:pt x="1851536" y="36768"/>
                    </a:lnTo>
                    <a:lnTo>
                      <a:pt x="1903143" y="30566"/>
                    </a:lnTo>
                    <a:lnTo>
                      <a:pt x="1957390" y="17858"/>
                    </a:lnTo>
                    <a:lnTo>
                      <a:pt x="2011245" y="5537"/>
                    </a:lnTo>
                    <a:lnTo>
                      <a:pt x="2061854" y="326"/>
                    </a:lnTo>
                    <a:lnTo>
                      <a:pt x="2109771" y="584"/>
                    </a:lnTo>
                    <a:lnTo>
                      <a:pt x="2155552" y="4672"/>
                    </a:lnTo>
                    <a:lnTo>
                      <a:pt x="2199753" y="10952"/>
                    </a:lnTo>
                    <a:lnTo>
                      <a:pt x="2242929" y="17785"/>
                    </a:lnTo>
                    <a:lnTo>
                      <a:pt x="2285636" y="23530"/>
                    </a:lnTo>
                    <a:lnTo>
                      <a:pt x="2328429" y="26551"/>
                    </a:lnTo>
                    <a:lnTo>
                      <a:pt x="2371863" y="25206"/>
                    </a:lnTo>
                    <a:lnTo>
                      <a:pt x="2416495" y="17858"/>
                    </a:lnTo>
                    <a:lnTo>
                      <a:pt x="2421127" y="60916"/>
                    </a:lnTo>
                    <a:lnTo>
                      <a:pt x="2421904" y="104988"/>
                    </a:lnTo>
                    <a:lnTo>
                      <a:pt x="2420214" y="151412"/>
                    </a:lnTo>
                    <a:lnTo>
                      <a:pt x="2417441" y="201529"/>
                    </a:lnTo>
                    <a:lnTo>
                      <a:pt x="2414973" y="256677"/>
                    </a:lnTo>
                    <a:lnTo>
                      <a:pt x="2414195" y="318197"/>
                    </a:lnTo>
                    <a:lnTo>
                      <a:pt x="2416495" y="387428"/>
                    </a:lnTo>
                    <a:lnTo>
                      <a:pt x="2369451" y="397180"/>
                    </a:lnTo>
                    <a:lnTo>
                      <a:pt x="2322404" y="400546"/>
                    </a:lnTo>
                    <a:lnTo>
                      <a:pt x="2275269" y="399004"/>
                    </a:lnTo>
                    <a:lnTo>
                      <a:pt x="2227963" y="394032"/>
                    </a:lnTo>
                    <a:lnTo>
                      <a:pt x="2180399" y="387110"/>
                    </a:lnTo>
                    <a:lnTo>
                      <a:pt x="2132493" y="379716"/>
                    </a:lnTo>
                    <a:lnTo>
                      <a:pt x="2084161" y="373329"/>
                    </a:lnTo>
                    <a:lnTo>
                      <a:pt x="2035318" y="369428"/>
                    </a:lnTo>
                    <a:lnTo>
                      <a:pt x="1985878" y="369492"/>
                    </a:lnTo>
                    <a:lnTo>
                      <a:pt x="1935758" y="374999"/>
                    </a:lnTo>
                    <a:lnTo>
                      <a:pt x="1884873" y="387428"/>
                    </a:lnTo>
                    <a:lnTo>
                      <a:pt x="1832662" y="400203"/>
                    </a:lnTo>
                    <a:lnTo>
                      <a:pt x="1779040" y="406611"/>
                    </a:lnTo>
                    <a:lnTo>
                      <a:pt x="1724737" y="407921"/>
                    </a:lnTo>
                    <a:lnTo>
                      <a:pt x="1670482" y="405405"/>
                    </a:lnTo>
                    <a:lnTo>
                      <a:pt x="1617006" y="400335"/>
                    </a:lnTo>
                    <a:lnTo>
                      <a:pt x="1565039" y="393980"/>
                    </a:lnTo>
                    <a:lnTo>
                      <a:pt x="1515310" y="387612"/>
                    </a:lnTo>
                    <a:lnTo>
                      <a:pt x="1468549" y="382502"/>
                    </a:lnTo>
                    <a:lnTo>
                      <a:pt x="1425487" y="379921"/>
                    </a:lnTo>
                    <a:lnTo>
                      <a:pt x="1386853" y="381139"/>
                    </a:lnTo>
                    <a:lnTo>
                      <a:pt x="1353378" y="387428"/>
                    </a:lnTo>
                    <a:lnTo>
                      <a:pt x="1311034" y="396674"/>
                    </a:lnTo>
                    <a:lnTo>
                      <a:pt x="1267823" y="400054"/>
                    </a:lnTo>
                    <a:lnTo>
                      <a:pt x="1222893" y="399181"/>
                    </a:lnTo>
                    <a:lnTo>
                      <a:pt x="1175387" y="395667"/>
                    </a:lnTo>
                    <a:lnTo>
                      <a:pt x="1124453" y="391122"/>
                    </a:lnTo>
                    <a:lnTo>
                      <a:pt x="1069235" y="387160"/>
                    </a:lnTo>
                    <a:lnTo>
                      <a:pt x="1008880" y="385391"/>
                    </a:lnTo>
                    <a:lnTo>
                      <a:pt x="942533" y="387428"/>
                    </a:lnTo>
                    <a:lnTo>
                      <a:pt x="877478" y="389813"/>
                    </a:lnTo>
                    <a:lnTo>
                      <a:pt x="820190" y="388892"/>
                    </a:lnTo>
                    <a:lnTo>
                      <a:pt x="768745" y="385977"/>
                    </a:lnTo>
                    <a:lnTo>
                      <a:pt x="721219" y="382379"/>
                    </a:lnTo>
                    <a:lnTo>
                      <a:pt x="675688" y="379413"/>
                    </a:lnTo>
                    <a:lnTo>
                      <a:pt x="630226" y="378391"/>
                    </a:lnTo>
                    <a:lnTo>
                      <a:pt x="582910" y="380625"/>
                    </a:lnTo>
                    <a:lnTo>
                      <a:pt x="531815" y="387428"/>
                    </a:lnTo>
                    <a:lnTo>
                      <a:pt x="489863" y="392283"/>
                    </a:lnTo>
                    <a:lnTo>
                      <a:pt x="442851" y="393570"/>
                    </a:lnTo>
                    <a:lnTo>
                      <a:pt x="392039" y="392154"/>
                    </a:lnTo>
                    <a:lnTo>
                      <a:pt x="338690" y="388902"/>
                    </a:lnTo>
                    <a:lnTo>
                      <a:pt x="284066" y="384680"/>
                    </a:lnTo>
                    <a:lnTo>
                      <a:pt x="229427" y="380352"/>
                    </a:lnTo>
                    <a:lnTo>
                      <a:pt x="176037" y="376784"/>
                    </a:lnTo>
                    <a:lnTo>
                      <a:pt x="125157" y="374842"/>
                    </a:lnTo>
                    <a:lnTo>
                      <a:pt x="78048" y="375391"/>
                    </a:lnTo>
                    <a:lnTo>
                      <a:pt x="35973" y="379298"/>
                    </a:lnTo>
                    <a:lnTo>
                      <a:pt x="193" y="387428"/>
                    </a:lnTo>
                    <a:lnTo>
                      <a:pt x="0" y="330886"/>
                    </a:lnTo>
                    <a:lnTo>
                      <a:pt x="171" y="272384"/>
                    </a:lnTo>
                    <a:lnTo>
                      <a:pt x="526" y="213845"/>
                    </a:lnTo>
                    <a:lnTo>
                      <a:pt x="886" y="157197"/>
                    </a:lnTo>
                    <a:lnTo>
                      <a:pt x="1070" y="104366"/>
                    </a:lnTo>
                    <a:lnTo>
                      <a:pt x="899" y="57277"/>
                    </a:lnTo>
                    <a:lnTo>
                      <a:pt x="193" y="17858"/>
                    </a:lnTo>
                    <a:close/>
                  </a:path>
                </a:pathLst>
              </a:custGeom>
              <a:ln w="1270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08" name="object 58">
                <a:extLst>
                  <a:ext uri="{FF2B5EF4-FFF2-40B4-BE49-F238E27FC236}">
                    <a16:creationId xmlns:a16="http://schemas.microsoft.com/office/drawing/2014/main" id="{835181B9-3721-05D2-F33C-F79E2F5B300D}"/>
                  </a:ext>
                </a:extLst>
              </p:cNvPr>
              <p:cNvSpPr txBox="1"/>
              <p:nvPr/>
            </p:nvSpPr>
            <p:spPr>
              <a:xfrm>
                <a:off x="6137375" y="1080470"/>
                <a:ext cx="2222500" cy="13593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>
                  <a:lnSpc>
                    <a:spcPct val="100000"/>
                  </a:lnSpc>
                  <a:spcBef>
                    <a:spcPts val="100"/>
                  </a:spcBef>
                </a:pPr>
                <a:endParaRPr sz="800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73E4DC9-75C2-7FCB-FBBD-65F64B69A984}"/>
              </a:ext>
            </a:extLst>
          </p:cNvPr>
          <p:cNvGrpSpPr/>
          <p:nvPr/>
        </p:nvGrpSpPr>
        <p:grpSpPr>
          <a:xfrm>
            <a:off x="7147784" y="4003189"/>
            <a:ext cx="700816" cy="578816"/>
            <a:chOff x="6015306" y="1018226"/>
            <a:chExt cx="2422525" cy="663696"/>
          </a:xfrm>
        </p:grpSpPr>
        <p:sp>
          <p:nvSpPr>
            <p:cNvPr id="8" name="object 57">
              <a:extLst>
                <a:ext uri="{FF2B5EF4-FFF2-40B4-BE49-F238E27FC236}">
                  <a16:creationId xmlns:a16="http://schemas.microsoft.com/office/drawing/2014/main" id="{FB3B785F-20C7-F84F-A801-657CAF971CBE}"/>
                </a:ext>
              </a:extLst>
            </p:cNvPr>
            <p:cNvSpPr/>
            <p:nvPr/>
          </p:nvSpPr>
          <p:spPr>
            <a:xfrm>
              <a:off x="6015306" y="1018226"/>
              <a:ext cx="2422525" cy="663696"/>
            </a:xfrm>
            <a:custGeom>
              <a:avLst/>
              <a:gdLst/>
              <a:ahLst/>
              <a:cxnLst/>
              <a:rect l="l" t="t" r="r" b="b"/>
              <a:pathLst>
                <a:path w="2422525" h="408305">
                  <a:moveTo>
                    <a:pt x="193" y="17858"/>
                  </a:moveTo>
                  <a:lnTo>
                    <a:pt x="67435" y="14302"/>
                  </a:lnTo>
                  <a:lnTo>
                    <a:pt x="126881" y="13200"/>
                  </a:lnTo>
                  <a:lnTo>
                    <a:pt x="179877" y="13929"/>
                  </a:lnTo>
                  <a:lnTo>
                    <a:pt x="227771" y="15864"/>
                  </a:lnTo>
                  <a:lnTo>
                    <a:pt x="271909" y="18382"/>
                  </a:lnTo>
                  <a:lnTo>
                    <a:pt x="313640" y="20857"/>
                  </a:lnTo>
                  <a:lnTo>
                    <a:pt x="354310" y="22666"/>
                  </a:lnTo>
                  <a:lnTo>
                    <a:pt x="395266" y="23186"/>
                  </a:lnTo>
                  <a:lnTo>
                    <a:pt x="437857" y="21791"/>
                  </a:lnTo>
                  <a:lnTo>
                    <a:pt x="483428" y="17858"/>
                  </a:lnTo>
                  <a:lnTo>
                    <a:pt x="532144" y="14823"/>
                  </a:lnTo>
                  <a:lnTo>
                    <a:pt x="582817" y="15724"/>
                  </a:lnTo>
                  <a:lnTo>
                    <a:pt x="634883" y="19338"/>
                  </a:lnTo>
                  <a:lnTo>
                    <a:pt x="687778" y="24441"/>
                  </a:lnTo>
                  <a:lnTo>
                    <a:pt x="740936" y="29812"/>
                  </a:lnTo>
                  <a:lnTo>
                    <a:pt x="793793" y="34225"/>
                  </a:lnTo>
                  <a:lnTo>
                    <a:pt x="845785" y="36460"/>
                  </a:lnTo>
                  <a:lnTo>
                    <a:pt x="896346" y="35292"/>
                  </a:lnTo>
                  <a:lnTo>
                    <a:pt x="944913" y="29499"/>
                  </a:lnTo>
                  <a:lnTo>
                    <a:pt x="990920" y="17858"/>
                  </a:lnTo>
                  <a:lnTo>
                    <a:pt x="1037475" y="6323"/>
                  </a:lnTo>
                  <a:lnTo>
                    <a:pt x="1087504" y="801"/>
                  </a:lnTo>
                  <a:lnTo>
                    <a:pt x="1140052" y="0"/>
                  </a:lnTo>
                  <a:lnTo>
                    <a:pt x="1194164" y="2624"/>
                  </a:lnTo>
                  <a:lnTo>
                    <a:pt x="1248889" y="7380"/>
                  </a:lnTo>
                  <a:lnTo>
                    <a:pt x="1303270" y="12975"/>
                  </a:lnTo>
                  <a:lnTo>
                    <a:pt x="1356354" y="18114"/>
                  </a:lnTo>
                  <a:lnTo>
                    <a:pt x="1407187" y="21503"/>
                  </a:lnTo>
                  <a:lnTo>
                    <a:pt x="1454815" y="21849"/>
                  </a:lnTo>
                  <a:lnTo>
                    <a:pt x="1498285" y="17858"/>
                  </a:lnTo>
                  <a:lnTo>
                    <a:pt x="1539398" y="13997"/>
                  </a:lnTo>
                  <a:lnTo>
                    <a:pt x="1580791" y="14676"/>
                  </a:lnTo>
                  <a:lnTo>
                    <a:pt x="1622759" y="18514"/>
                  </a:lnTo>
                  <a:lnTo>
                    <a:pt x="1665596" y="24131"/>
                  </a:lnTo>
                  <a:lnTo>
                    <a:pt x="1709597" y="30145"/>
                  </a:lnTo>
                  <a:lnTo>
                    <a:pt x="1755057" y="35176"/>
                  </a:lnTo>
                  <a:lnTo>
                    <a:pt x="1802272" y="37844"/>
                  </a:lnTo>
                  <a:lnTo>
                    <a:pt x="1851536" y="36768"/>
                  </a:lnTo>
                  <a:lnTo>
                    <a:pt x="1903143" y="30566"/>
                  </a:lnTo>
                  <a:lnTo>
                    <a:pt x="1957390" y="17858"/>
                  </a:lnTo>
                  <a:lnTo>
                    <a:pt x="2011245" y="5537"/>
                  </a:lnTo>
                  <a:lnTo>
                    <a:pt x="2061854" y="326"/>
                  </a:lnTo>
                  <a:lnTo>
                    <a:pt x="2109771" y="584"/>
                  </a:lnTo>
                  <a:lnTo>
                    <a:pt x="2155552" y="4672"/>
                  </a:lnTo>
                  <a:lnTo>
                    <a:pt x="2199753" y="10952"/>
                  </a:lnTo>
                  <a:lnTo>
                    <a:pt x="2242929" y="17785"/>
                  </a:lnTo>
                  <a:lnTo>
                    <a:pt x="2285636" y="23530"/>
                  </a:lnTo>
                  <a:lnTo>
                    <a:pt x="2328429" y="26551"/>
                  </a:lnTo>
                  <a:lnTo>
                    <a:pt x="2371863" y="25206"/>
                  </a:lnTo>
                  <a:lnTo>
                    <a:pt x="2416495" y="17858"/>
                  </a:lnTo>
                  <a:lnTo>
                    <a:pt x="2421127" y="60916"/>
                  </a:lnTo>
                  <a:lnTo>
                    <a:pt x="2421904" y="104988"/>
                  </a:lnTo>
                  <a:lnTo>
                    <a:pt x="2420214" y="151412"/>
                  </a:lnTo>
                  <a:lnTo>
                    <a:pt x="2417441" y="201529"/>
                  </a:lnTo>
                  <a:lnTo>
                    <a:pt x="2414973" y="256677"/>
                  </a:lnTo>
                  <a:lnTo>
                    <a:pt x="2414195" y="318197"/>
                  </a:lnTo>
                  <a:lnTo>
                    <a:pt x="2416495" y="387428"/>
                  </a:lnTo>
                  <a:lnTo>
                    <a:pt x="2369451" y="397180"/>
                  </a:lnTo>
                  <a:lnTo>
                    <a:pt x="2322404" y="400546"/>
                  </a:lnTo>
                  <a:lnTo>
                    <a:pt x="2275269" y="399004"/>
                  </a:lnTo>
                  <a:lnTo>
                    <a:pt x="2227963" y="394032"/>
                  </a:lnTo>
                  <a:lnTo>
                    <a:pt x="2180399" y="387110"/>
                  </a:lnTo>
                  <a:lnTo>
                    <a:pt x="2132493" y="379716"/>
                  </a:lnTo>
                  <a:lnTo>
                    <a:pt x="2084161" y="373329"/>
                  </a:lnTo>
                  <a:lnTo>
                    <a:pt x="2035318" y="369428"/>
                  </a:lnTo>
                  <a:lnTo>
                    <a:pt x="1985878" y="369492"/>
                  </a:lnTo>
                  <a:lnTo>
                    <a:pt x="1935758" y="374999"/>
                  </a:lnTo>
                  <a:lnTo>
                    <a:pt x="1884873" y="387428"/>
                  </a:lnTo>
                  <a:lnTo>
                    <a:pt x="1832662" y="400203"/>
                  </a:lnTo>
                  <a:lnTo>
                    <a:pt x="1779040" y="406611"/>
                  </a:lnTo>
                  <a:lnTo>
                    <a:pt x="1724737" y="407921"/>
                  </a:lnTo>
                  <a:lnTo>
                    <a:pt x="1670482" y="405405"/>
                  </a:lnTo>
                  <a:lnTo>
                    <a:pt x="1617006" y="400335"/>
                  </a:lnTo>
                  <a:lnTo>
                    <a:pt x="1565039" y="393980"/>
                  </a:lnTo>
                  <a:lnTo>
                    <a:pt x="1515310" y="387612"/>
                  </a:lnTo>
                  <a:lnTo>
                    <a:pt x="1468549" y="382502"/>
                  </a:lnTo>
                  <a:lnTo>
                    <a:pt x="1425487" y="379921"/>
                  </a:lnTo>
                  <a:lnTo>
                    <a:pt x="1386853" y="381139"/>
                  </a:lnTo>
                  <a:lnTo>
                    <a:pt x="1353378" y="387428"/>
                  </a:lnTo>
                  <a:lnTo>
                    <a:pt x="1311034" y="396674"/>
                  </a:lnTo>
                  <a:lnTo>
                    <a:pt x="1267823" y="400054"/>
                  </a:lnTo>
                  <a:lnTo>
                    <a:pt x="1222893" y="399181"/>
                  </a:lnTo>
                  <a:lnTo>
                    <a:pt x="1175387" y="395667"/>
                  </a:lnTo>
                  <a:lnTo>
                    <a:pt x="1124453" y="391122"/>
                  </a:lnTo>
                  <a:lnTo>
                    <a:pt x="1069235" y="387160"/>
                  </a:lnTo>
                  <a:lnTo>
                    <a:pt x="1008880" y="385391"/>
                  </a:lnTo>
                  <a:lnTo>
                    <a:pt x="942533" y="387428"/>
                  </a:lnTo>
                  <a:lnTo>
                    <a:pt x="877478" y="389813"/>
                  </a:lnTo>
                  <a:lnTo>
                    <a:pt x="820190" y="388892"/>
                  </a:lnTo>
                  <a:lnTo>
                    <a:pt x="768745" y="385977"/>
                  </a:lnTo>
                  <a:lnTo>
                    <a:pt x="721219" y="382379"/>
                  </a:lnTo>
                  <a:lnTo>
                    <a:pt x="675688" y="379413"/>
                  </a:lnTo>
                  <a:lnTo>
                    <a:pt x="630226" y="378391"/>
                  </a:lnTo>
                  <a:lnTo>
                    <a:pt x="582910" y="380625"/>
                  </a:lnTo>
                  <a:lnTo>
                    <a:pt x="531815" y="387428"/>
                  </a:lnTo>
                  <a:lnTo>
                    <a:pt x="489863" y="392283"/>
                  </a:lnTo>
                  <a:lnTo>
                    <a:pt x="442851" y="393570"/>
                  </a:lnTo>
                  <a:lnTo>
                    <a:pt x="392039" y="392154"/>
                  </a:lnTo>
                  <a:lnTo>
                    <a:pt x="338690" y="388902"/>
                  </a:lnTo>
                  <a:lnTo>
                    <a:pt x="284066" y="384680"/>
                  </a:lnTo>
                  <a:lnTo>
                    <a:pt x="229427" y="380352"/>
                  </a:lnTo>
                  <a:lnTo>
                    <a:pt x="176037" y="376784"/>
                  </a:lnTo>
                  <a:lnTo>
                    <a:pt x="125157" y="374842"/>
                  </a:lnTo>
                  <a:lnTo>
                    <a:pt x="78048" y="375391"/>
                  </a:lnTo>
                  <a:lnTo>
                    <a:pt x="35973" y="379298"/>
                  </a:lnTo>
                  <a:lnTo>
                    <a:pt x="193" y="387428"/>
                  </a:lnTo>
                  <a:lnTo>
                    <a:pt x="0" y="330886"/>
                  </a:lnTo>
                  <a:lnTo>
                    <a:pt x="171" y="272384"/>
                  </a:lnTo>
                  <a:lnTo>
                    <a:pt x="526" y="213845"/>
                  </a:lnTo>
                  <a:lnTo>
                    <a:pt x="886" y="157197"/>
                  </a:lnTo>
                  <a:lnTo>
                    <a:pt x="1070" y="104366"/>
                  </a:lnTo>
                  <a:lnTo>
                    <a:pt x="899" y="57277"/>
                  </a:lnTo>
                  <a:lnTo>
                    <a:pt x="193" y="17858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58">
              <a:extLst>
                <a:ext uri="{FF2B5EF4-FFF2-40B4-BE49-F238E27FC236}">
                  <a16:creationId xmlns:a16="http://schemas.microsoft.com/office/drawing/2014/main" id="{71DA8D71-99F0-546A-8BF8-37CB64334BC2}"/>
                </a:ext>
              </a:extLst>
            </p:cNvPr>
            <p:cNvSpPr txBox="1"/>
            <p:nvPr/>
          </p:nvSpPr>
          <p:spPr>
            <a:xfrm>
              <a:off x="6137375" y="1080470"/>
              <a:ext cx="2222500" cy="2718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800" dirty="0">
                  <a:latin typeface="Arial"/>
                  <a:cs typeface="Arial"/>
                </a:rPr>
                <a:t>If no, go back to step 4</a:t>
              </a:r>
            </a:p>
            <a:p>
              <a:pPr marL="12700" marR="508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800" dirty="0">
                  <a:latin typeface="Arial"/>
                  <a:cs typeface="Arial"/>
                </a:rPr>
                <a:t> of the IGAP</a:t>
              </a:r>
              <a:endParaRPr sz="800" dirty="0">
                <a:latin typeface="Arial"/>
                <a:cs typeface="Arial"/>
              </a:endParaRPr>
            </a:p>
          </p:txBody>
        </p:sp>
      </p:grpSp>
      <p:pic>
        <p:nvPicPr>
          <p:cNvPr id="27" name="object 27">
            <a:extLst>
              <a:ext uri="{FF2B5EF4-FFF2-40B4-BE49-F238E27FC236}">
                <a16:creationId xmlns:a16="http://schemas.microsoft.com/office/drawing/2014/main" id="{144E080B-DF44-6F7C-A71E-42285F71AFF1}"/>
              </a:ext>
            </a:extLst>
          </p:cNvPr>
          <p:cNvPicPr/>
          <p:nvPr/>
        </p:nvPicPr>
        <p:blipFill>
          <a:blip r:embed="rId16" cstate="print"/>
          <a:stretch>
            <a:fillRect/>
          </a:stretch>
        </p:blipFill>
        <p:spPr>
          <a:xfrm rot="18631433">
            <a:off x="6927918" y="4286032"/>
            <a:ext cx="231599" cy="1103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14513</TotalTime>
  <Words>221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Inspector General Action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Inspector General Action Process</dc:title>
  <cp:lastModifiedBy>Flora</cp:lastModifiedBy>
  <cp:revision>29</cp:revision>
  <cp:lastPrinted>2023-08-21T14:31:32Z</cp:lastPrinted>
  <dcterms:created xsi:type="dcterms:W3CDTF">2023-06-05T15:02:36Z</dcterms:created>
  <dcterms:modified xsi:type="dcterms:W3CDTF">2023-08-21T14:34:28Z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2023-04-21T00:00:00Z</vt:filetime>
  </property>
  <property fmtid="{D5CDD505-2E9C-101B-9397-08002B2CF9AE}" pid="3" name="LastSaved">
    <vt:filetime>2023-06-05T00:00:00Z</vt:filetime>
  </property>
</Properties>
</file>